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65" r:id="rId3"/>
    <p:sldId id="266" r:id="rId4"/>
    <p:sldId id="271" r:id="rId5"/>
    <p:sldId id="260" r:id="rId6"/>
    <p:sldId id="267" r:id="rId7"/>
    <p:sldId id="270" r:id="rId8"/>
    <p:sldId id="264" r:id="rId9"/>
    <p:sldId id="261" r:id="rId10"/>
    <p:sldId id="268" r:id="rId11"/>
    <p:sldId id="273" r:id="rId12"/>
    <p:sldId id="272" r:id="rId13"/>
    <p:sldId id="274" r:id="rId14"/>
    <p:sldId id="275" r:id="rId15"/>
    <p:sldId id="262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DD7A4FE-92B3-4C33-B83C-22A5B41D6E9E}">
          <p14:sldIdLst>
            <p14:sldId id="256"/>
            <p14:sldId id="265"/>
            <p14:sldId id="266"/>
            <p14:sldId id="271"/>
            <p14:sldId id="260"/>
            <p14:sldId id="267"/>
            <p14:sldId id="270"/>
            <p14:sldId id="264"/>
            <p14:sldId id="261"/>
            <p14:sldId id="268"/>
            <p14:sldId id="273"/>
            <p14:sldId id="272"/>
            <p14:sldId id="274"/>
            <p14:sldId id="275"/>
            <p14:sldId id="262"/>
          </p14:sldIdLst>
        </p14:section>
        <p14:section name="Section sans titre" id="{494B85FA-CB20-447F-97F4-199FF19CC9A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655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F1CE6B-A0F3-4F3E-95AA-EBE9293DE21B}" type="datetimeFigureOut">
              <a:rPr lang="fr-CA" smtClean="0"/>
              <a:t>2024-11-04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E18A08C-BF5D-41C0-A45E-4033DC141E4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51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8A08C-BF5D-41C0-A45E-4033DC141E40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362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E96F-58E4-462B-AA4C-2604E850673F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09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BE88-CF98-42B6-9A92-777FCE7D21CC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1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79AA-1605-4BFF-A21A-A64BCB5EF9E9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26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2567-671E-4B68-800E-660ED6ABBC5D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67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5308-47D2-4C9F-B7CF-AD287F007DBE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9216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4E63-BDCD-4D8E-8D59-648D544CA95A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247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B01A-2811-408F-95D5-90EDC68980BD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978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3BCE-AA70-4181-ACF9-695D88089922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960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71-BE2D-4B95-8F13-776C7F24E9FF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809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4CCC-C201-4D9B-B3B0-55D57D636BDC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84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39ED-C5C9-4C9F-964E-A6ED28598514}" type="datetime1">
              <a:rPr lang="fr-CA" smtClean="0"/>
              <a:t>2024-11-04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54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8053-8A66-4CA9-BC16-9784518E7642}" type="datetime1">
              <a:rPr lang="fr-CA" smtClean="0"/>
              <a:t>2024-11-04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08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0E3E-403F-4BF8-BB8A-D50CEC2F6A01}" type="datetime1">
              <a:rPr lang="fr-CA" smtClean="0"/>
              <a:t>2024-11-04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996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0DAC-4B81-4548-ADDF-527CA95527BC}" type="datetime1">
              <a:rPr lang="fr-CA" smtClean="0"/>
              <a:t>2024-11-04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958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839A-7338-4B4C-83E9-C6846A6FB3AB}" type="datetime1">
              <a:rPr lang="fr-CA" smtClean="0"/>
              <a:t>2024-11-04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944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63CC-BC86-4C81-891F-3CE45CA21600}" type="datetime1">
              <a:rPr lang="fr-CA" smtClean="0"/>
              <a:t>2024-11-04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227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8CCE-7BE3-4434-92A1-41EBC1FD4FBC}" type="datetime1">
              <a:rPr lang="fr-CA" smtClean="0"/>
              <a:t>2024-11-04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F3B2CF-89ED-48BB-A58A-68404CAB6D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248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esst.gouv.qc.ca/sites/default/files/documents/outil-didentification-des-risques.pdf" TargetMode="External"/><Relationship Id="rId2" Type="http://schemas.openxmlformats.org/officeDocument/2006/relationships/hyperlink" Target="http://asstsas.qc.ca/dossier-thematiques/services-de-garde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ationsst.csn.info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concept-white-sign-21367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0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32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34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</p:grpSp>
      <p:sp>
        <p:nvSpPr>
          <p:cNvPr id="3" name="Sous-titre 2">
            <a:extLst>
              <a:ext uri="{FF2B5EF4-FFF2-40B4-BE49-F238E27FC236}">
                <a16:creationId xmlns:a16="http://schemas.microsoft.com/office/drawing/2014/main" id="{45991402-E7DE-F847-A9F8-1222160CA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2442160"/>
          </a:xfrm>
        </p:spPr>
        <p:txBody>
          <a:bodyPr>
            <a:normAutofit/>
          </a:bodyPr>
          <a:lstStyle/>
          <a:p>
            <a:endParaRPr lang="fr-CA" dirty="0">
              <a:solidFill>
                <a:schemeClr val="tx1"/>
              </a:solidFill>
            </a:endParaRPr>
          </a:p>
          <a:p>
            <a:pPr algn="l"/>
            <a:r>
              <a:rPr lang="fr-CA" dirty="0">
                <a:solidFill>
                  <a:schemeClr val="tx1"/>
                </a:solidFill>
              </a:rPr>
              <a:t>Mardi 12 novembre 2024 </a:t>
            </a:r>
          </a:p>
          <a:p>
            <a:pPr algn="l"/>
            <a:endParaRPr lang="fr-CA" dirty="0">
              <a:solidFill>
                <a:schemeClr val="tx1"/>
              </a:solidFill>
            </a:endParaRPr>
          </a:p>
          <a:p>
            <a:pPr algn="l"/>
            <a:r>
              <a:rPr lang="fr-CA" dirty="0">
                <a:solidFill>
                  <a:schemeClr val="tx1"/>
                </a:solidFill>
              </a:rPr>
              <a:t>Présentation : </a:t>
            </a:r>
          </a:p>
          <a:p>
            <a:pPr algn="l"/>
            <a:r>
              <a:rPr lang="fr-CA" dirty="0">
                <a:solidFill>
                  <a:schemeClr val="tx1"/>
                </a:solidFill>
              </a:rPr>
              <a:t>Judith Huot VP de la FSSS </a:t>
            </a:r>
          </a:p>
          <a:p>
            <a:pPr algn="l"/>
            <a:r>
              <a:rPr lang="fr-CA" dirty="0">
                <a:solidFill>
                  <a:schemeClr val="tx1"/>
                </a:solidFill>
              </a:rPr>
              <a:t>Mohamed Boussaïd conseiller en SST à la FSSS 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EDB591-3461-C4F8-27F9-63AEECB43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505" y="147145"/>
            <a:ext cx="7766936" cy="423566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fr-CA" dirty="0"/>
              <a:t>Mardi SST </a:t>
            </a:r>
            <a:br>
              <a:rPr lang="fr-CA" dirty="0"/>
            </a:br>
            <a:br>
              <a:rPr lang="fr-CA" dirty="0"/>
            </a:br>
            <a:r>
              <a:rPr lang="fr-CA" sz="3100" dirty="0"/>
              <a:t>La violence, physique, psychologique et à caractère sexuel au travail </a:t>
            </a:r>
            <a:br>
              <a:rPr lang="fr-CA" sz="3100" dirty="0"/>
            </a:br>
            <a:br>
              <a:rPr lang="fr-CA" sz="3100" dirty="0"/>
            </a:br>
            <a:r>
              <a:rPr lang="fr-CA" sz="3100" dirty="0"/>
              <a:t>Secteur service de garde </a:t>
            </a:r>
            <a:br>
              <a:rPr lang="fr-CA" sz="3100" dirty="0"/>
            </a:br>
            <a:endParaRPr lang="fr-CA" sz="3100" dirty="0"/>
          </a:p>
        </p:txBody>
      </p:sp>
      <p:pic>
        <p:nvPicPr>
          <p:cNvPr id="5" name="Image 2" descr="Une image contenant texte, logo, Police, symbole&#10;&#10;Description générée automatiquement">
            <a:extLst>
              <a:ext uri="{FF2B5EF4-FFF2-40B4-BE49-F238E27FC236}">
                <a16:creationId xmlns:a16="http://schemas.microsoft.com/office/drawing/2014/main" id="{19D74633-40EC-81C0-4B57-F94675EAA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129" y="360153"/>
            <a:ext cx="1626598" cy="67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42C9F1-0062-B699-317A-DD9DF05B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924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108FA-23EB-383A-FE1C-34DC6F8C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75" y="903890"/>
            <a:ext cx="8596668" cy="1080813"/>
          </a:xfrm>
        </p:spPr>
        <p:txBody>
          <a:bodyPr/>
          <a:lstStyle/>
          <a:p>
            <a:pPr algn="ctr"/>
            <a:r>
              <a:rPr lang="fr-CA" dirty="0"/>
              <a:t>3.Comment contrôler la violence?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C589C7-4D81-F838-2D67-50BD7CCA2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69628"/>
            <a:ext cx="9528211" cy="2617074"/>
          </a:xfrm>
        </p:spPr>
        <p:txBody>
          <a:bodyPr>
            <a:normAutofit/>
          </a:bodyPr>
          <a:lstStyle/>
          <a:p>
            <a:r>
              <a:rPr lang="fr-CA" sz="28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Il faut continuellement s’assurer que les mesures de prévention sont appliquées et continuent d’être efficaces, qu’elles sont révisées au besoin et à jour en tout temps. </a:t>
            </a:r>
            <a:endParaRPr lang="fr-CA" sz="2800" dirty="0"/>
          </a:p>
          <a:p>
            <a:pPr algn="just"/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59E244-7261-36E1-9EE3-236EA4BA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18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4FE4D-F7A6-72F5-99B3-5FFBE2E2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Suite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0C4E8E-C9EB-B9CA-E5A5-BAF79D65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9380"/>
            <a:ext cx="8596668" cy="4245898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ntégrer les informations en lien avec la violence au travail dans la formation d’accueil du nouveau personnel;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voir un plan de formation continue en prévention de la violence pour les employées;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aire régulièrement de la sensibilisation auprès des travailleuses concernant la violence au travail;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ffectuer des « tournées » d’inspection pour s’assurer que les mesures mises en place sont respectées;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346E51-ABCC-B086-A584-47C302E3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45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1BA85-000E-FED8-8CF9-BB7B8CC3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Suite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ADD04D-1E7F-E3D7-8EC6-FEEE62DEB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66" y="165475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Prévoir dans le plan de maintenance de 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l’immeuble des lieux physiques 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vérification des systèmes de communication et de fonctionnement des 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accès;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S’assurer d’une révision régulière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politiques et des procédures, des 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programmes et des plans de prévention;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S’assurer de la compréhension et de l’application des politiques ou des procédures mises en place.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CA" sz="2400" kern="0" dirty="0">
              <a:solidFill>
                <a:srgbClr val="41414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CA" sz="1500" u="sng" kern="0" dirty="0">
                <a:solidFill>
                  <a:srgbClr val="006C0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Source: CNESST</a:t>
            </a:r>
            <a:endParaRPr lang="fr-CA" sz="1500" kern="0" dirty="0">
              <a:solidFill>
                <a:srgbClr val="41414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53FA8A-403E-37CE-C94E-1D2E0312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040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665DD-1857-5C4A-C2D7-A9D19A43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4.Outils et moyens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D5BAC-2151-5C21-F2C1-DB3497BF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29407"/>
            <a:ext cx="9349535" cy="4977080"/>
          </a:xfrm>
        </p:spPr>
        <p:txBody>
          <a:bodyPr>
            <a:normAutofit fontScale="92500" lnSpcReduction="10000"/>
          </a:bodyPr>
          <a:lstStyle/>
          <a:p>
            <a:endParaRPr lang="fr-CA" dirty="0"/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Former un comité santé sécurité, désigner un représentant RSS ou ALSS;</a:t>
            </a:r>
          </a:p>
          <a:p>
            <a:pPr marL="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Déclarer, comme tout évènement ou situation dangereuse, la violence, même si l’événement n’a pas causé de dommage physique ou psychique;</a:t>
            </a:r>
          </a:p>
          <a:p>
            <a:pPr marL="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Réclamer, en cas de lésion physique ou psychique, à la CNESST;</a:t>
            </a:r>
          </a:p>
          <a:p>
            <a:pPr marL="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Accompagner les victimes de violence en milieu de travail.</a:t>
            </a:r>
          </a:p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Soutiens ASSTSAS </a:t>
            </a:r>
          </a:p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Intervention CNESST</a:t>
            </a:r>
          </a:p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73EA2C-0EAA-8546-6616-B066BF8B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793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2E9D-5D2B-5479-6026-ED2AC02B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Ressources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F7325-D6A1-5F75-52B1-9EF51172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041"/>
            <a:ext cx="8596668" cy="4475321"/>
          </a:xfrm>
        </p:spPr>
        <p:txBody>
          <a:bodyPr>
            <a:normAutofit/>
          </a:bodyPr>
          <a:lstStyle/>
          <a:p>
            <a:pPr lvl="1"/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ASSTSAS Dossier thématique services de garde: </a:t>
            </a:r>
          </a:p>
          <a:p>
            <a:pPr marL="0" indent="0">
              <a:buNone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http://asstsas.qc.ca/dossier-thematiques/services-de-garde-3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	Grilles évaluation CNESST: 	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https://www.cnesst.gouv.qc.ca/sites/default/files/documents/outil-	didentification-des-risques.pdf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Portail CSN SST : </a:t>
            </a:r>
          </a:p>
          <a:p>
            <a:pPr marL="0" indent="0">
              <a:buNone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A" dirty="0">
                <a:hlinkClick r:id="rId4"/>
              </a:rPr>
              <a:t>Portail de formation en santé et sécurité au travail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648F51-782A-5BDA-387A-0EDDD859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984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A1169-503D-D84A-2155-B2015652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1197" y="2839688"/>
            <a:ext cx="8980374" cy="2332234"/>
          </a:xfrm>
        </p:spPr>
        <p:txBody>
          <a:bodyPr>
            <a:normAutofit/>
          </a:bodyPr>
          <a:lstStyle/>
          <a:p>
            <a:pPr algn="ctr"/>
            <a:r>
              <a:rPr lang="fr-CA" sz="7200" dirty="0"/>
              <a:t>Questions  </a:t>
            </a:r>
          </a:p>
        </p:txBody>
      </p:sp>
      <p:pic>
        <p:nvPicPr>
          <p:cNvPr id="4" name="Image 3" descr="Une image contenant conception&#10;&#10;Description générée automatiquement avec une confiance faible">
            <a:extLst>
              <a:ext uri="{FF2B5EF4-FFF2-40B4-BE49-F238E27FC236}">
                <a16:creationId xmlns:a16="http://schemas.microsoft.com/office/drawing/2014/main" id="{B7588A3B-EBE7-451E-67BE-171690195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05798" y="2543891"/>
            <a:ext cx="1396505" cy="1770218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92FB9F-8052-2313-7457-B9169EBF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61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EA897-1E4B-0CC4-EA07-A7D16F0D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2758"/>
            <a:ext cx="8596668" cy="1667642"/>
          </a:xfrm>
        </p:spPr>
        <p:txBody>
          <a:bodyPr/>
          <a:lstStyle/>
          <a:p>
            <a:pPr algn="ctr"/>
            <a:r>
              <a:rPr lang="fr-CA" dirty="0"/>
              <a:t>Les formes de la violence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BE37E4-A021-0723-F8CB-425A1671E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3228"/>
            <a:ext cx="8596668" cy="5602014"/>
          </a:xfrm>
        </p:spPr>
        <p:txBody>
          <a:bodyPr>
            <a:noAutofit/>
          </a:bodyPr>
          <a:lstStyle/>
          <a:p>
            <a:r>
              <a:rPr lang="fr-CA" sz="2000" b="1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Violence interne</a:t>
            </a:r>
            <a:br>
              <a:rPr lang="fr-CA" sz="20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0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Elle se manifeste entre les membres du personnel provenant de tous les niveaux hiérarchiques d’une même organisation, y compris le personnel d’encadrement</a:t>
            </a:r>
          </a:p>
          <a:p>
            <a:pPr marL="0" indent="0">
              <a:buNone/>
            </a:pPr>
            <a:endParaRPr lang="fr-CA" sz="2000" kern="0" dirty="0">
              <a:solidFill>
                <a:srgbClr val="4141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CA" sz="2000" b="1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Violence externe</a:t>
            </a:r>
            <a:br>
              <a:rPr lang="fr-CA" sz="20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CA" sz="20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Elle peut s’exprimer entre des travailleuses et toute autre personne présente dans le milieu de travail, avec ou sans lien d’emploi, comme </a:t>
            </a:r>
            <a:r>
              <a:rPr lang="fr-CA" sz="20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enfants</a:t>
            </a:r>
            <a:r>
              <a:rPr lang="fr-CA" sz="20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parents et famille, fournisseurs.. etc.</a:t>
            </a:r>
          </a:p>
          <a:p>
            <a:pPr marL="0" indent="0">
              <a:buNone/>
            </a:pPr>
            <a:endParaRPr lang="fr-CA" sz="2000" kern="0" dirty="0">
              <a:solidFill>
                <a:srgbClr val="4141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CA" sz="2000" b="1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Violence  physique ou psychologique:						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fr-CA" sz="2000" b="1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CA" sz="20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Violence verbale ou violence physique (crachats, coups, </a:t>
            </a:r>
            <a:r>
              <a:rPr lang="fr-CA" sz="2000" kern="0" dirty="0" err="1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etc</a:t>
            </a:r>
            <a:r>
              <a:rPr lang="fr-CA" sz="20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	Comprend aussi  </a:t>
            </a:r>
            <a:r>
              <a:rPr lang="fr-CA" sz="2000" b="1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 violence conjugale</a:t>
            </a:r>
            <a:r>
              <a:rPr lang="fr-CA" sz="20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fr-CA" sz="2000" b="1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familiale ou à 	caractère 	sexuel</a:t>
            </a:r>
            <a:endParaRPr lang="fr-CA" sz="2000" b="1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2000" b="1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fr-CA" sz="1400" u="sng" kern="0" dirty="0">
                <a:solidFill>
                  <a:srgbClr val="006C0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Source: CNESST</a:t>
            </a:r>
            <a:endParaRPr lang="fr-CA" sz="1400" kern="0" dirty="0">
              <a:solidFill>
                <a:srgbClr val="41414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2000" kern="0" dirty="0">
              <a:solidFill>
                <a:srgbClr val="4141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000" b="1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fr-CA" sz="2000" kern="0" dirty="0">
              <a:solidFill>
                <a:srgbClr val="4141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FF354C-CB28-7BDB-50F5-D4D7A14F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1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D9237-0CF4-F96D-4EDF-B0064CB9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792718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		</a:t>
            </a:r>
            <a:br>
              <a:rPr lang="fr-CA" dirty="0"/>
            </a:br>
            <a:br>
              <a:rPr lang="fr-CA" dirty="0"/>
            </a:b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Comment mesurer et prendre en charge la violence dans notre secteur ?</a:t>
            </a:r>
            <a:b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qui peuvent augmenter les risques dans votre milieu :</a:t>
            </a:r>
            <a:br>
              <a:rPr lang="fr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travail avec le public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046049-578E-0177-C108-5937D8B4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05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4ACB6-163A-49C3-1D68-AC9697EF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1.Comment identifier la violence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046DF9-B79C-556C-6EB3-8C9E2BE12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Dans le secteur des </a:t>
            </a:r>
            <a:r>
              <a:rPr lang="fr-CA" sz="28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services de garde</a:t>
            </a:r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beaucoup de  situations peuvent favoriser l’apparition de la violence au travail… </a:t>
            </a:r>
          </a:p>
          <a:p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milieux de travail doivent identifier ces situations pour assurer la santé, la sécurité ainsi que l’intégrité physique et psychique des travailleuses.</a:t>
            </a:r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5D4B83-EF19-079E-A90D-5D47D317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65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D838E-CE58-12E1-3F39-FE8C8690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347"/>
          </a:xfrm>
        </p:spPr>
        <p:txBody>
          <a:bodyPr/>
          <a:lstStyle/>
          <a:p>
            <a:pPr algn="ctr"/>
            <a:r>
              <a:rPr lang="fr-CA" dirty="0"/>
              <a:t>Suite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B84857-32B3-36EA-7A31-E3C79596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55" y="1135118"/>
            <a:ext cx="9136400" cy="54443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28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Connaitre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 antécédents de violence dans notre  milieu de travail;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Déclarer l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incidents de violence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en t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enir un registre (ex. : registre d’accidents, d’incidents et de premiers secours);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aire des « tournées » d’inspection des lieux de travail en prévention de la violence;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nclure les risques liés à la violence en milieu de travail au programme de prévention.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CA" sz="18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sz="20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C010A0-34A1-70AE-3D2E-882482C1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87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C69E0-C4D8-568A-958C-6FC77AB7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745"/>
          </a:xfrm>
        </p:spPr>
        <p:txBody>
          <a:bodyPr/>
          <a:lstStyle/>
          <a:p>
            <a:pPr algn="ctr"/>
            <a:r>
              <a:rPr lang="fr-CA" dirty="0"/>
              <a:t>Suite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4F2327-BB8E-FB10-286E-AC933AD96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6345"/>
            <a:ext cx="8596668" cy="504014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ravailler  avec des 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enfants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présentant des instabilités ou des difficultés d’ordre psychologique;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ravailler seul ou en petit nombre ou dans des endroits isolés dans des situations difficiles;</a:t>
            </a:r>
            <a:endParaRPr lang="fr-CA" sz="2400" kern="0" dirty="0">
              <a:solidFill>
                <a:srgbClr val="41414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Travailler 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période de changement organisationnel intense (changement législative, pénurie, compression de personnel, restrictions budgétaires</a:t>
            </a: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4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08BD91-AB5A-3B70-E598-379D170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480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6EB39-DF24-3BEC-D3AE-DDDB9F34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93378"/>
            <a:ext cx="8596668" cy="1037021"/>
          </a:xfrm>
        </p:spPr>
        <p:txBody>
          <a:bodyPr/>
          <a:lstStyle/>
          <a:p>
            <a:pPr algn="ctr"/>
            <a:r>
              <a:rPr lang="fr-CA" dirty="0"/>
              <a:t>2.Comment corriger la situation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377C6-29BD-FEFE-9196-BCBC1D7A5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8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 </a:t>
            </a:r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mesures de prévention </a:t>
            </a:r>
            <a:r>
              <a:rPr lang="fr-CA" sz="28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doivent</a:t>
            </a:r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être mises en place pour diminuer le risque de violence et assurer la santé et la sécurité des travailleuses et travailleurs.</a:t>
            </a:r>
          </a:p>
          <a:p>
            <a:pPr marL="0" indent="0">
              <a:buNone/>
            </a:pPr>
            <a:endParaRPr lang="fr-CA" sz="2800" kern="0" dirty="0">
              <a:solidFill>
                <a:srgbClr val="41414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8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mesures doivent être adaptées à la réalité du milieu de travail. À vous de convenir des mesures à mettre en place </a:t>
            </a:r>
            <a:r>
              <a:rPr lang="fr-CA" sz="28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avec votre employeur.</a:t>
            </a:r>
            <a:endParaRPr lang="fr-CA" sz="2800" kern="0" dirty="0">
              <a:solidFill>
                <a:srgbClr val="4141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392143-92D1-E7C1-DB2C-726C5581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573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D838E-CE58-12E1-3F39-FE8C8690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338"/>
          </a:xfrm>
        </p:spPr>
        <p:txBody>
          <a:bodyPr/>
          <a:lstStyle/>
          <a:p>
            <a:r>
              <a:rPr lang="fr-CA" dirty="0"/>
              <a:t>Suite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B84857-32B3-36EA-7A31-E3C79596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301" y="1282262"/>
            <a:ext cx="8596668" cy="528670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Contrôler l’accès au milieu de travail avec une carte magnétique, une clé</a:t>
            </a:r>
            <a:r>
              <a:rPr lang="fr-CA" sz="2400" kern="100" dirty="0">
                <a:solidFill>
                  <a:srgbClr val="41414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une porte codée, etc.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Élaborer et appliquer une politique de prévention de la violence dans laquelle se retrouvent :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description des formes de violence;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mention de non-tolérance de la violence;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fr-CA" sz="24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</a:t>
            </a: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description des comportements attendus;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l’identification des personnes concernées par cette politique;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fr-CA" sz="24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rôles et les responsabilités de chacune et chacun;</a:t>
            </a:r>
            <a:endParaRPr lang="fr-CA" sz="2400" kern="100" dirty="0">
              <a:solidFill>
                <a:srgbClr val="41414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A" sz="20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DA0442-93DD-688D-C850-70F85F79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67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A6ACF2-3655-7FE4-952D-A35AE300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55" y="1460938"/>
            <a:ext cx="9806151" cy="548639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Définir une procédure d’intervention sécuritaire lors de situations de violence;</a:t>
            </a:r>
            <a:endParaRPr lang="fr-CA" sz="26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Former les travailleuses  sur les mesures de prévention mises en place </a:t>
            </a:r>
            <a:r>
              <a:rPr lang="fr-CA" sz="26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méthode sécuritaire et façon d</a:t>
            </a:r>
            <a:r>
              <a:rPr lang="fr-CA" sz="26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’i</a:t>
            </a: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ntervenir, ARS, etc.) </a:t>
            </a:r>
            <a:endParaRPr lang="fr-CA" sz="26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Mettre en place des mesures de soutien comme : (post-événement, PAE, suivi  réintégration au travail</a:t>
            </a:r>
            <a:r>
              <a:rPr lang="fr-CA" sz="2600" kern="0" dirty="0">
                <a:solidFill>
                  <a:srgbClr val="41414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6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fr-CA" sz="2600" kern="0" dirty="0">
                <a:solidFill>
                  <a:srgbClr val="4141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Avoir accès à des moyens de communication portatifs et accessibles.</a:t>
            </a:r>
            <a:endParaRPr lang="fr-CA" sz="2600" kern="100" dirty="0">
              <a:solidFill>
                <a:srgbClr val="41414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2800" u="sng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AE956F-F9FC-AFC0-3BFD-C9CC1D4E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2CF-89ED-48BB-A58A-68404CAB6DF4}" type="slidenum">
              <a:rPr lang="fr-CA" smtClean="0"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752543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8576</TotalTime>
  <Words>872</Words>
  <Application>Microsoft Office PowerPoint</Application>
  <PresentationFormat>Grand écran</PresentationFormat>
  <Paragraphs>104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Trebuchet MS</vt:lpstr>
      <vt:lpstr>Wingdings</vt:lpstr>
      <vt:lpstr>Wingdings 3</vt:lpstr>
      <vt:lpstr>Facette</vt:lpstr>
      <vt:lpstr>Mardi SST   La violence, physique, psychologique et à caractère sexuel au travail   Secteur service de garde  </vt:lpstr>
      <vt:lpstr>Les formes de la violence </vt:lpstr>
      <vt:lpstr>    Comment mesurer et prendre en charge la violence dans notre secteur ?   Facteurs qui peuvent augmenter les risques dans votre milieu : Le travail avec le public</vt:lpstr>
      <vt:lpstr>1.Comment identifier la violence</vt:lpstr>
      <vt:lpstr>Suite </vt:lpstr>
      <vt:lpstr>Suite </vt:lpstr>
      <vt:lpstr>2.Comment corriger la situation ?</vt:lpstr>
      <vt:lpstr>Suite </vt:lpstr>
      <vt:lpstr>Présentation PowerPoint</vt:lpstr>
      <vt:lpstr>3.Comment contrôler la violence?</vt:lpstr>
      <vt:lpstr>Suite </vt:lpstr>
      <vt:lpstr>Suite  </vt:lpstr>
      <vt:lpstr>4.Outils et moyens </vt:lpstr>
      <vt:lpstr>Ressources </vt:lpstr>
      <vt:lpstr>Questions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rôle de l’équipe SST de la FSSS  Montréal le 13 mai 2024</dc:title>
  <dc:creator>Mohamed Boussaïd</dc:creator>
  <cp:lastModifiedBy>Mohamed Boussaïd</cp:lastModifiedBy>
  <cp:revision>39</cp:revision>
  <cp:lastPrinted>2024-09-30T14:56:15Z</cp:lastPrinted>
  <dcterms:created xsi:type="dcterms:W3CDTF">2024-05-10T00:13:20Z</dcterms:created>
  <dcterms:modified xsi:type="dcterms:W3CDTF">2024-11-04T16:19:39Z</dcterms:modified>
</cp:coreProperties>
</file>