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sldIdLst>
    <p:sldId id="361" r:id="rId2"/>
    <p:sldId id="331" r:id="rId3"/>
    <p:sldId id="368" r:id="rId4"/>
    <p:sldId id="369" r:id="rId5"/>
    <p:sldId id="370" r:id="rId6"/>
    <p:sldId id="371" r:id="rId7"/>
    <p:sldId id="334" r:id="rId8"/>
    <p:sldId id="342" r:id="rId9"/>
    <p:sldId id="372" r:id="rId10"/>
    <p:sldId id="373" r:id="rId11"/>
    <p:sldId id="343" r:id="rId12"/>
    <p:sldId id="374" r:id="rId13"/>
    <p:sldId id="344" r:id="rId14"/>
    <p:sldId id="375" r:id="rId15"/>
    <p:sldId id="376" r:id="rId16"/>
    <p:sldId id="359" r:id="rId17"/>
    <p:sldId id="345" r:id="rId18"/>
    <p:sldId id="377" r:id="rId19"/>
    <p:sldId id="358" r:id="rId20"/>
    <p:sldId id="346" r:id="rId21"/>
    <p:sldId id="378" r:id="rId22"/>
    <p:sldId id="347" r:id="rId23"/>
    <p:sldId id="379" r:id="rId24"/>
    <p:sldId id="348" r:id="rId25"/>
    <p:sldId id="380" r:id="rId26"/>
    <p:sldId id="349" r:id="rId27"/>
    <p:sldId id="381" r:id="rId28"/>
    <p:sldId id="357" r:id="rId29"/>
    <p:sldId id="350" r:id="rId30"/>
    <p:sldId id="382" r:id="rId31"/>
    <p:sldId id="351" r:id="rId32"/>
    <p:sldId id="383" r:id="rId33"/>
    <p:sldId id="384" r:id="rId34"/>
    <p:sldId id="385" r:id="rId35"/>
    <p:sldId id="386" r:id="rId36"/>
    <p:sldId id="387" r:id="rId37"/>
    <p:sldId id="388" r:id="rId38"/>
  </p:sldIdLst>
  <p:sldSz cx="9144000" cy="6858000" type="screen4x3"/>
  <p:notesSz cx="7010400" cy="9236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ésentation" id="{4B01B591-59FF-4B1D-9508-16A5086FE695}">
          <p14:sldIdLst>
            <p14:sldId id="361"/>
          </p14:sldIdLst>
        </p14:section>
        <p14:section name="Préambule" id="{9E103FC5-EA8F-4EC1-8B3B-86E1595489D3}">
          <p14:sldIdLst>
            <p14:sldId id="331"/>
            <p14:sldId id="368"/>
            <p14:sldId id="369"/>
            <p14:sldId id="370"/>
            <p14:sldId id="371"/>
          </p14:sldIdLst>
        </p14:section>
        <p14:section name="Orientation 1" id="{645F2FAB-CA07-4608-BC46-E19B697DA7FE}">
          <p14:sldIdLst>
            <p14:sldId id="334"/>
            <p14:sldId id="342"/>
            <p14:sldId id="372"/>
            <p14:sldId id="373"/>
            <p14:sldId id="343"/>
            <p14:sldId id="374"/>
            <p14:sldId id="344"/>
            <p14:sldId id="375"/>
            <p14:sldId id="376"/>
          </p14:sldIdLst>
        </p14:section>
        <p14:section name="Orientation 2" id="{D495A9BB-E290-424E-A313-29F9EDF8CD7E}">
          <p14:sldIdLst>
            <p14:sldId id="359"/>
            <p14:sldId id="345"/>
            <p14:sldId id="377"/>
          </p14:sldIdLst>
        </p14:section>
        <p14:section name="Orientation 3" id="{590E508F-44D9-4AEE-B052-45713ACCF8F5}">
          <p14:sldIdLst>
            <p14:sldId id="358"/>
            <p14:sldId id="346"/>
            <p14:sldId id="378"/>
            <p14:sldId id="347"/>
            <p14:sldId id="379"/>
            <p14:sldId id="348"/>
            <p14:sldId id="380"/>
            <p14:sldId id="349"/>
            <p14:sldId id="381"/>
          </p14:sldIdLst>
        </p14:section>
        <p14:section name="Orientation 4" id="{51BA58FE-9A42-4C54-B61C-92555585897A}">
          <p14:sldIdLst>
            <p14:sldId id="357"/>
            <p14:sldId id="350"/>
            <p14:sldId id="382"/>
            <p14:sldId id="351"/>
            <p14:sldId id="383"/>
          </p14:sldIdLst>
        </p14:section>
        <p14:section name="Propositions" id="{BC5338E6-5790-4771-9216-36999A5E2E6A}">
          <p14:sldIdLst>
            <p14:sldId id="384"/>
            <p14:sldId id="385"/>
            <p14:sldId id="386"/>
            <p14:sldId id="387"/>
            <p14:sldId id="38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3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76" d="100"/>
          <a:sy n="76" d="100"/>
        </p:scale>
        <p:origin x="101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3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16E13F44-2CCB-42E1-9A71-1D5C08D66EB2}" type="datetimeFigureOut">
              <a:rPr lang="fr-CA" smtClean="0"/>
              <a:t>2015-02-10</a:t>
            </a:fld>
            <a:endParaRPr lang="fr-CA"/>
          </a:p>
        </p:txBody>
      </p:sp>
      <p:sp>
        <p:nvSpPr>
          <p:cNvPr id="4" name="Espace réservé de l'image des diapositives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35425C6A-24EE-4666-A7CB-20484A883E9C}" type="slidenum">
              <a:rPr lang="fr-CA" smtClean="0"/>
              <a:t>‹N°›</a:t>
            </a:fld>
            <a:endParaRPr lang="fr-CA"/>
          </a:p>
        </p:txBody>
      </p:sp>
    </p:spTree>
    <p:extLst>
      <p:ext uri="{BB962C8B-B14F-4D97-AF65-F5344CB8AC3E}">
        <p14:creationId xmlns:p14="http://schemas.microsoft.com/office/powerpoint/2010/main" val="1731331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5479308-648C-4E75-B2C6-FBB6CADD666A}" type="datetimeFigureOut">
              <a:rPr lang="fr-CA" smtClean="0"/>
              <a:t>2015-02-10</a:t>
            </a:fld>
            <a:endParaRPr lang="fr-C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C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DBBDD0B-FFAA-4502-9845-EFE1E3730C88}" type="slidenum">
              <a:rPr lang="fr-CA" smtClean="0"/>
              <a:t>‹N°›</a:t>
            </a:fld>
            <a:endParaRPr lang="fr-C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5479308-648C-4E75-B2C6-FBB6CADD666A}" type="datetimeFigureOut">
              <a:rPr lang="fr-CA" smtClean="0"/>
              <a:t>2015-02-10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BDD0B-FFAA-4502-9845-EFE1E3730C88}"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5479308-648C-4E75-B2C6-FBB6CADD666A}" type="datetimeFigureOut">
              <a:rPr lang="fr-CA" smtClean="0"/>
              <a:t>2015-02-10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BDD0B-FFAA-4502-9845-EFE1E3730C88}"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479308-648C-4E75-B2C6-FBB6CADD666A}" type="datetimeFigureOut">
              <a:rPr lang="fr-CA" smtClean="0"/>
              <a:t>2015-02-10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BDD0B-FFAA-4502-9845-EFE1E3730C88}"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5479308-648C-4E75-B2C6-FBB6CADD666A}" type="datetimeFigureOut">
              <a:rPr lang="fr-CA" smtClean="0"/>
              <a:t>2015-02-10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DBBDD0B-FFAA-4502-9845-EFE1E3730C88}"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65479308-648C-4E75-B2C6-FBB6CADD666A}" type="datetimeFigureOut">
              <a:rPr lang="fr-CA" smtClean="0"/>
              <a:t>2015-02-10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DBBDD0B-FFAA-4502-9845-EFE1E3730C88}" type="slidenum">
              <a:rPr lang="fr-CA" smtClean="0"/>
              <a:t>‹N°›</a:t>
            </a:fld>
            <a:endParaRPr lang="fr-CA"/>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5479308-648C-4E75-B2C6-FBB6CADD666A}" type="datetimeFigureOut">
              <a:rPr lang="fr-CA" smtClean="0"/>
              <a:t>2015-02-10</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8DBBDD0B-FFAA-4502-9845-EFE1E3730C88}"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65479308-648C-4E75-B2C6-FBB6CADD666A}" type="datetimeFigureOut">
              <a:rPr lang="fr-CA" smtClean="0"/>
              <a:t>2015-02-10</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DBBDD0B-FFAA-4502-9845-EFE1E3730C88}"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79308-648C-4E75-B2C6-FBB6CADD666A}" type="datetimeFigureOut">
              <a:rPr lang="fr-CA" smtClean="0"/>
              <a:t>2015-02-10</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8DBBDD0B-FFAA-4502-9845-EFE1E3730C88}"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479308-648C-4E75-B2C6-FBB6CADD666A}" type="datetimeFigureOut">
              <a:rPr lang="fr-CA" smtClean="0"/>
              <a:t>2015-02-10</a:t>
            </a:fld>
            <a:endParaRPr lang="fr-CA"/>
          </a:p>
        </p:txBody>
      </p:sp>
      <p:sp>
        <p:nvSpPr>
          <p:cNvPr id="7" name="Slide Number Placeholder 6"/>
          <p:cNvSpPr>
            <a:spLocks noGrp="1"/>
          </p:cNvSpPr>
          <p:nvPr>
            <p:ph type="sldNum" sz="quarter" idx="12"/>
          </p:nvPr>
        </p:nvSpPr>
        <p:spPr/>
        <p:txBody>
          <a:bodyPr/>
          <a:lstStyle/>
          <a:p>
            <a:fld id="{8DBBDD0B-FFAA-4502-9845-EFE1E3730C88}" type="slidenum">
              <a:rPr lang="fr-CA" smtClean="0"/>
              <a:t>‹N°›</a:t>
            </a:fld>
            <a:endParaRPr lang="fr-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C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5479308-648C-4E75-B2C6-FBB6CADD666A}" type="datetimeFigureOut">
              <a:rPr lang="fr-CA" smtClean="0"/>
              <a:t>2015-02-10</a:t>
            </a:fld>
            <a:endParaRPr lang="fr-C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CA"/>
          </a:p>
        </p:txBody>
      </p:sp>
      <p:sp>
        <p:nvSpPr>
          <p:cNvPr id="7" name="Slide Number Placeholder 6"/>
          <p:cNvSpPr>
            <a:spLocks noGrp="1"/>
          </p:cNvSpPr>
          <p:nvPr>
            <p:ph type="sldNum" sz="quarter" idx="12"/>
          </p:nvPr>
        </p:nvSpPr>
        <p:spPr/>
        <p:txBody>
          <a:bodyPr/>
          <a:lstStyle/>
          <a:p>
            <a:fld id="{8DBBDD0B-FFAA-4502-9845-EFE1E3730C88}"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5479308-648C-4E75-B2C6-FBB6CADD666A}" type="datetimeFigureOut">
              <a:rPr lang="fr-CA" smtClean="0"/>
              <a:t>2015-02-10</a:t>
            </a:fld>
            <a:endParaRPr lang="fr-C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C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DBBDD0B-FFAA-4502-9845-EFE1E3730C88}"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7.xml"/><Relationship Id="rId1" Type="http://schemas.openxmlformats.org/officeDocument/2006/relationships/tags" Target="../tags/tag46.xml"/></Relationships>
</file>

<file path=ppt/slides/_rels/slide17.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5.xml"/><Relationship Id="rId1" Type="http://schemas.openxmlformats.org/officeDocument/2006/relationships/tags" Target="../tags/tag5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1.xml"/><Relationship Id="rId1" Type="http://schemas.openxmlformats.org/officeDocument/2006/relationships/tags" Target="../tags/tag80.xml"/></Relationships>
</file>

<file path=ppt/slides/_rels/slide29.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4"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4"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xml"/><Relationship Id="rId1" Type="http://schemas.openxmlformats.org/officeDocument/2006/relationships/tags" Target="../tags/tag94.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7.xml"/><Relationship Id="rId1" Type="http://schemas.openxmlformats.org/officeDocument/2006/relationships/tags" Target="../tags/tag9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9.xml"/><Relationship Id="rId1" Type="http://schemas.openxmlformats.org/officeDocument/2006/relationships/tags" Target="../tags/tag98.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01.xml"/><Relationship Id="rId1" Type="http://schemas.openxmlformats.org/officeDocument/2006/relationships/tags" Target="../tags/tag100.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2.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2.xml"/><Relationship Id="rId1" Type="http://schemas.openxmlformats.org/officeDocument/2006/relationships/tags" Target="../tags/tag21.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oneTexte 2"/>
          <p:cNvSpPr txBox="1"/>
          <p:nvPr>
            <p:custDataLst>
              <p:tags r:id="rId1"/>
            </p:custDataLst>
          </p:nvPr>
        </p:nvSpPr>
        <p:spPr>
          <a:xfrm>
            <a:off x="611560" y="4777812"/>
            <a:ext cx="2160240" cy="830997"/>
          </a:xfrm>
          <a:prstGeom prst="rect">
            <a:avLst/>
          </a:prstGeom>
          <a:noFill/>
        </p:spPr>
        <p:txBody>
          <a:bodyPr wrap="square" rtlCol="0">
            <a:spAutoFit/>
          </a:bodyPr>
          <a:lstStyle/>
          <a:p>
            <a:r>
              <a:rPr lang="fr-CA" sz="2400" b="1" dirty="0" smtClean="0"/>
              <a:t>Rapport de négociation</a:t>
            </a:r>
            <a:endParaRPr lang="fr-CA" sz="2400" dirty="0"/>
          </a:p>
        </p:txBody>
      </p:sp>
      <p:pic>
        <p:nvPicPr>
          <p:cNvPr id="5" name="Image 4"/>
          <p:cNvPicPr>
            <a:picLocks noChangeAspect="1"/>
          </p:cNvPicPr>
          <p:nvPr>
            <p:custDataLst>
              <p:tags r:id="rId2"/>
            </p:custDataLst>
          </p:nvPr>
        </p:nvPicPr>
        <p:blipFill>
          <a:blip r:embed="rId8"/>
          <a:stretch>
            <a:fillRect/>
          </a:stretch>
        </p:blipFill>
        <p:spPr>
          <a:xfrm>
            <a:off x="-232665" y="-303747"/>
            <a:ext cx="844225" cy="7161747"/>
          </a:xfrm>
          <a:prstGeom prst="rect">
            <a:avLst/>
          </a:prstGeom>
        </p:spPr>
      </p:pic>
      <p:pic>
        <p:nvPicPr>
          <p:cNvPr id="6" name="Image 5"/>
          <p:cNvPicPr>
            <a:picLocks noChangeAspect="1"/>
          </p:cNvPicPr>
          <p:nvPr>
            <p:custDataLst>
              <p:tags r:id="rId3"/>
            </p:custDataLst>
          </p:nvPr>
        </p:nvPicPr>
        <p:blipFill>
          <a:blip r:embed="rId8"/>
          <a:stretch>
            <a:fillRect/>
          </a:stretch>
        </p:blipFill>
        <p:spPr>
          <a:xfrm rot="10800000">
            <a:off x="8533137" y="-279304"/>
            <a:ext cx="844225" cy="7308703"/>
          </a:xfrm>
          <a:prstGeom prst="rect">
            <a:avLst/>
          </a:prstGeom>
        </p:spPr>
      </p:pic>
      <p:pic>
        <p:nvPicPr>
          <p:cNvPr id="7" name="Image 6"/>
          <p:cNvPicPr>
            <a:picLocks noChangeAspect="1"/>
          </p:cNvPicPr>
          <p:nvPr>
            <p:custDataLst>
              <p:tags r:id="rId4"/>
            </p:custDataLst>
          </p:nvPr>
        </p:nvPicPr>
        <p:blipFill>
          <a:blip r:embed="rId8"/>
          <a:stretch>
            <a:fillRect/>
          </a:stretch>
        </p:blipFill>
        <p:spPr>
          <a:xfrm rot="16200000">
            <a:off x="4094846" y="2533776"/>
            <a:ext cx="844225" cy="8032356"/>
          </a:xfrm>
          <a:prstGeom prst="rect">
            <a:avLst/>
          </a:prstGeom>
        </p:spPr>
      </p:pic>
      <p:sp>
        <p:nvSpPr>
          <p:cNvPr id="4" name="ZoneTexte 3"/>
          <p:cNvSpPr txBox="1"/>
          <p:nvPr>
            <p:custDataLst>
              <p:tags r:id="rId5"/>
            </p:custDataLst>
          </p:nvPr>
        </p:nvSpPr>
        <p:spPr>
          <a:xfrm>
            <a:off x="4427984" y="4777812"/>
            <a:ext cx="3866728" cy="1754326"/>
          </a:xfrm>
          <a:prstGeom prst="rect">
            <a:avLst/>
          </a:prstGeom>
          <a:noFill/>
        </p:spPr>
        <p:txBody>
          <a:bodyPr wrap="square" rtlCol="0">
            <a:spAutoFit/>
          </a:bodyPr>
          <a:lstStyle/>
          <a:p>
            <a:pPr algn="r"/>
            <a:r>
              <a:rPr lang="fr-CA" b="1" dirty="0" smtClean="0"/>
              <a:t>Présenté au conseil fédéral de négociation sectorielle regroupée du secteur public</a:t>
            </a:r>
          </a:p>
          <a:p>
            <a:pPr algn="r"/>
            <a:endParaRPr lang="fr-CA" b="1" dirty="0" smtClean="0"/>
          </a:p>
          <a:p>
            <a:pPr algn="r"/>
            <a:r>
              <a:rPr lang="fr-CA" b="1" dirty="0" smtClean="0"/>
              <a:t>QUÉBEC - FÉVRIER 2015</a:t>
            </a:r>
            <a:endParaRPr lang="fr-CA" b="1" dirty="0"/>
          </a:p>
          <a:p>
            <a:endParaRPr lang="fr-CA" b="1" dirty="0"/>
          </a:p>
        </p:txBody>
      </p:sp>
      <p:pic>
        <p:nvPicPr>
          <p:cNvPr id="8" name="Image 7" descr="logonegorvb.jpg"/>
          <p:cNvPicPr>
            <a:picLocks noChangeAspect="1"/>
          </p:cNvPicPr>
          <p:nvPr>
            <p:custDataLst>
              <p:tags r:id="rId6"/>
            </p:custDataLst>
          </p:nvPr>
        </p:nvPicPr>
        <p:blipFill>
          <a:blip r:embed="rId9">
            <a:extLst>
              <a:ext uri="{28A0092B-C50C-407E-A947-70E740481C1C}">
                <a14:useLocalDpi xmlns:a14="http://schemas.microsoft.com/office/drawing/2010/main" val="0"/>
              </a:ext>
            </a:extLst>
          </a:blip>
          <a:stretch>
            <a:fillRect/>
          </a:stretch>
        </p:blipFill>
        <p:spPr>
          <a:xfrm>
            <a:off x="899592" y="412406"/>
            <a:ext cx="7307512" cy="4308074"/>
          </a:xfrm>
          <a:prstGeom prst="rect">
            <a:avLst/>
          </a:prstGeom>
        </p:spPr>
      </p:pic>
    </p:spTree>
    <p:extLst>
      <p:ext uri="{BB962C8B-B14F-4D97-AF65-F5344CB8AC3E}">
        <p14:creationId xmlns:p14="http://schemas.microsoft.com/office/powerpoint/2010/main" val="183459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0519" y="692696"/>
            <a:ext cx="7920000" cy="792088"/>
          </a:xfrm>
        </p:spPr>
        <p:txBody>
          <a:bodyPr>
            <a:noAutofit/>
          </a:bodyPr>
          <a:lstStyle/>
          <a:p>
            <a:pPr algn="r"/>
            <a:r>
              <a:rPr lang="fr-CA" sz="2400" dirty="0"/>
              <a:t>Favoriser une contribution optimale </a:t>
            </a:r>
            <a:r>
              <a:rPr lang="fr-CA" sz="2400" dirty="0" smtClean="0"/>
              <a:t/>
            </a:r>
            <a:br>
              <a:rPr lang="fr-CA" sz="2400" dirty="0" smtClean="0"/>
            </a:br>
            <a:r>
              <a:rPr lang="fr-CA" sz="2400" dirty="0" smtClean="0"/>
              <a:t>des </a:t>
            </a:r>
            <a:r>
              <a:rPr lang="fr-CA" sz="2400" dirty="0"/>
              <a:t>ressources humaines</a:t>
            </a:r>
          </a:p>
        </p:txBody>
      </p:sp>
      <p:sp>
        <p:nvSpPr>
          <p:cNvPr id="5" name="Espace réservé du contenu 4"/>
          <p:cNvSpPr>
            <a:spLocks noGrp="1"/>
          </p:cNvSpPr>
          <p:nvPr>
            <p:ph idx="1"/>
            <p:custDataLst>
              <p:tags r:id="rId2"/>
            </p:custDataLst>
          </p:nvPr>
        </p:nvSpPr>
        <p:spPr>
          <a:xfrm>
            <a:off x="620519" y="1683157"/>
            <a:ext cx="7920000" cy="4805683"/>
          </a:xfrm>
        </p:spPr>
        <p:txBody>
          <a:bodyPr>
            <a:normAutofit fontScale="77500" lnSpcReduction="20000"/>
          </a:bodyPr>
          <a:lstStyle/>
          <a:p>
            <a:pPr marL="68580" indent="0">
              <a:buNone/>
            </a:pPr>
            <a:r>
              <a:rPr lang="fr-CA" sz="4400" b="1" dirty="0" smtClean="0"/>
              <a:t>1.1	Valorisation </a:t>
            </a:r>
            <a:r>
              <a:rPr lang="fr-CA" sz="4400" b="1" dirty="0"/>
              <a:t>de la disponibilité </a:t>
            </a:r>
            <a:r>
              <a:rPr lang="fr-CA" sz="4400" b="1" dirty="0" smtClean="0"/>
              <a:t>	de </a:t>
            </a:r>
            <a:r>
              <a:rPr lang="fr-CA" sz="4400" b="1" dirty="0"/>
              <a:t>la </a:t>
            </a:r>
            <a:r>
              <a:rPr lang="fr-CA" sz="4400" b="1" dirty="0" smtClean="0"/>
              <a:t>main-d'œuvre</a:t>
            </a:r>
          </a:p>
          <a:p>
            <a:pPr marL="68580" indent="0">
              <a:buNone/>
            </a:pPr>
            <a:endParaRPr lang="fr-CA" sz="4000" b="1" dirty="0" smtClean="0"/>
          </a:p>
          <a:p>
            <a:pPr marL="68580" indent="0">
              <a:buNone/>
            </a:pPr>
            <a:r>
              <a:rPr lang="fr-CA" sz="4100" u="sng" dirty="0" smtClean="0"/>
              <a:t>Enjeux et problématiques (suite)</a:t>
            </a:r>
            <a:r>
              <a:rPr lang="fr-CA" sz="4100" dirty="0" smtClean="0"/>
              <a:t> :</a:t>
            </a:r>
            <a:endParaRPr lang="fr-CA" sz="4100" dirty="0"/>
          </a:p>
          <a:p>
            <a:pPr>
              <a:buFont typeface="Wingdings 2" panose="05020102010507070707" pitchFamily="18" charset="2"/>
              <a:buChar char=""/>
            </a:pPr>
            <a:r>
              <a:rPr lang="fr-CA" sz="4100" dirty="0" smtClean="0"/>
              <a:t>Impact des absences</a:t>
            </a:r>
          </a:p>
          <a:p>
            <a:pPr lvl="1">
              <a:buFont typeface="Arial" panose="020B0604020202020204" pitchFamily="34" charset="0"/>
              <a:buChar char="•"/>
            </a:pPr>
            <a:r>
              <a:rPr lang="fr-CA" sz="4100" dirty="0" smtClean="0"/>
              <a:t>Absences involontaires</a:t>
            </a:r>
          </a:p>
          <a:p>
            <a:pPr lvl="1">
              <a:buFont typeface="Arial" panose="020B0604020202020204" pitchFamily="34" charset="0"/>
              <a:buChar char="•"/>
            </a:pPr>
            <a:r>
              <a:rPr lang="fr-CA" sz="4100" dirty="0" smtClean="0"/>
              <a:t>Absences volontaires</a:t>
            </a:r>
          </a:p>
          <a:p>
            <a:pPr marL="571500" lvl="1" indent="-571500">
              <a:buFont typeface="Wingdings 2" panose="05020102010507070707" pitchFamily="18" charset="2"/>
              <a:buChar char=""/>
            </a:pPr>
            <a:r>
              <a:rPr lang="fr-CA" sz="4100" dirty="0" smtClean="0"/>
              <a:t>Besoins de la main-d’œuvre versus la clientèle</a:t>
            </a:r>
          </a:p>
          <a:p>
            <a:pPr marL="571500" lvl="1" indent="-571500">
              <a:buFont typeface="Wingdings 2" panose="05020102010507070707" pitchFamily="18" charset="2"/>
              <a:buChar char=""/>
            </a:pPr>
            <a:r>
              <a:rPr lang="fr-CA" sz="4100" dirty="0" smtClean="0"/>
              <a:t>Revoir la titularisation</a:t>
            </a:r>
            <a:endParaRPr lang="fr-CA" sz="4100" dirty="0"/>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93147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custDataLst>
              <p:tags r:id="rId1"/>
            </p:custDataLst>
          </p:nvPr>
        </p:nvSpPr>
        <p:spPr>
          <a:xfrm>
            <a:off x="620519" y="1683157"/>
            <a:ext cx="7920000" cy="4805683"/>
          </a:xfrm>
        </p:spPr>
        <p:txBody>
          <a:bodyPr>
            <a:normAutofit fontScale="92500" lnSpcReduction="10000"/>
          </a:bodyPr>
          <a:lstStyle/>
          <a:p>
            <a:pPr marL="68580" indent="0">
              <a:buNone/>
            </a:pPr>
            <a:r>
              <a:rPr lang="fr-CA" sz="3700" b="1" dirty="0" smtClean="0"/>
              <a:t>1.2	Accroissement </a:t>
            </a:r>
            <a:r>
              <a:rPr lang="fr-CA" sz="3700" b="1" dirty="0"/>
              <a:t>de la </a:t>
            </a:r>
            <a:r>
              <a:rPr lang="fr-CA" sz="3700" b="1" dirty="0" smtClean="0"/>
              <a:t>	flexibilité 	et </a:t>
            </a:r>
            <a:r>
              <a:rPr lang="fr-CA" sz="3700" b="1" dirty="0"/>
              <a:t>de la mobilité de </a:t>
            </a:r>
            <a:r>
              <a:rPr lang="fr-CA" sz="3700" b="1" dirty="0" smtClean="0"/>
              <a:t>la main-	d'œuvre</a:t>
            </a:r>
          </a:p>
          <a:p>
            <a:endParaRPr lang="fr-CA" sz="3700" dirty="0"/>
          </a:p>
          <a:p>
            <a:r>
              <a:rPr lang="fr-CA" sz="3700" dirty="0"/>
              <a:t>Redéfinir certains principes liés à l’affectation et à l’organisation du travail afin d’accroître la flexibilité et la mobilité de la </a:t>
            </a:r>
            <a:r>
              <a:rPr lang="fr-CA" sz="3700" dirty="0" smtClean="0"/>
              <a:t>main-d'œuvre </a:t>
            </a:r>
            <a:r>
              <a:rPr lang="fr-CA" sz="3700" b="1" dirty="0" smtClean="0"/>
              <a:t> </a:t>
            </a:r>
            <a:r>
              <a:rPr lang="fr-CA" sz="3700" dirty="0"/>
              <a:t>	</a:t>
            </a:r>
          </a:p>
          <a:p>
            <a:pPr marL="68580" indent="0">
              <a:buNone/>
            </a:pPr>
            <a:endParaRPr lang="fr-CA" sz="4400" dirty="0" smtClean="0"/>
          </a:p>
        </p:txBody>
      </p:sp>
      <p:sp>
        <p:nvSpPr>
          <p:cNvPr id="7" name="ZoneTexte 6"/>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
        <p:nvSpPr>
          <p:cNvPr id="8" name="Titre 1"/>
          <p:cNvSpPr txBox="1">
            <a:spLocks/>
          </p:cNvSpPr>
          <p:nvPr>
            <p:custDataLst>
              <p:tags r:id="rId3"/>
            </p:custDataLst>
          </p:nvPr>
        </p:nvSpPr>
        <p:spPr>
          <a:xfrm>
            <a:off x="620519" y="692696"/>
            <a:ext cx="7920000"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r-CA" sz="2400" smtClean="0"/>
              <a:t>Favoriser une contribution optimale </a:t>
            </a:r>
            <a:br>
              <a:rPr lang="fr-CA" sz="2400" smtClean="0"/>
            </a:br>
            <a:r>
              <a:rPr lang="fr-CA" sz="2400" smtClean="0"/>
              <a:t>des ressources humaines</a:t>
            </a:r>
            <a:endParaRPr lang="fr-CA" sz="2400" dirty="0"/>
          </a:p>
        </p:txBody>
      </p:sp>
    </p:spTree>
    <p:extLst>
      <p:ext uri="{BB962C8B-B14F-4D97-AF65-F5344CB8AC3E}">
        <p14:creationId xmlns:p14="http://schemas.microsoft.com/office/powerpoint/2010/main" val="375432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custDataLst>
              <p:tags r:id="rId1"/>
            </p:custDataLst>
          </p:nvPr>
        </p:nvSpPr>
        <p:spPr>
          <a:xfrm>
            <a:off x="620519" y="1628800"/>
            <a:ext cx="7920000" cy="4805683"/>
          </a:xfrm>
        </p:spPr>
        <p:txBody>
          <a:bodyPr>
            <a:normAutofit fontScale="77500" lnSpcReduction="20000"/>
          </a:bodyPr>
          <a:lstStyle/>
          <a:p>
            <a:pPr marL="68580" indent="0">
              <a:buNone/>
            </a:pPr>
            <a:r>
              <a:rPr lang="fr-CA" sz="4400" b="1" dirty="0" smtClean="0"/>
              <a:t>1.2	Accroissement </a:t>
            </a:r>
            <a:r>
              <a:rPr lang="fr-CA" sz="4400" b="1" dirty="0"/>
              <a:t>de la </a:t>
            </a:r>
            <a:r>
              <a:rPr lang="fr-CA" sz="4400" b="1" dirty="0" smtClean="0"/>
              <a:t>flexibilité et 	de </a:t>
            </a:r>
            <a:r>
              <a:rPr lang="fr-CA" sz="4400" b="1" dirty="0"/>
              <a:t>la mobilité </a:t>
            </a:r>
            <a:r>
              <a:rPr lang="fr-CA" sz="4400" b="1" dirty="0" smtClean="0"/>
              <a:t>de la main-	d'œuvre</a:t>
            </a:r>
          </a:p>
          <a:p>
            <a:pPr marL="68580" indent="0">
              <a:buNone/>
            </a:pPr>
            <a:endParaRPr lang="fr-CA" sz="4400" b="1" dirty="0" smtClean="0"/>
          </a:p>
          <a:p>
            <a:pPr marL="68580" indent="0">
              <a:buNone/>
            </a:pPr>
            <a:r>
              <a:rPr lang="fr-CA" sz="4100" u="sng" dirty="0"/>
              <a:t>Enjeux et problématiques</a:t>
            </a:r>
            <a:r>
              <a:rPr lang="fr-CA" sz="4100" dirty="0"/>
              <a:t> </a:t>
            </a:r>
            <a:r>
              <a:rPr lang="fr-CA" sz="4100" dirty="0" smtClean="0"/>
              <a:t>:</a:t>
            </a:r>
            <a:endParaRPr lang="fr-CA" sz="4100" dirty="0"/>
          </a:p>
          <a:p>
            <a:r>
              <a:rPr lang="fr-CA" sz="4100" dirty="0" smtClean="0"/>
              <a:t>Assurer la stabilité des équipes pour les besoins de la clientèle</a:t>
            </a:r>
          </a:p>
          <a:p>
            <a:r>
              <a:rPr lang="fr-CA" sz="4100" dirty="0" smtClean="0"/>
              <a:t>Projet d’horaire atypique</a:t>
            </a:r>
          </a:p>
          <a:p>
            <a:r>
              <a:rPr lang="fr-CA" sz="4100" dirty="0" smtClean="0"/>
              <a:t>Redéfinir la notion de temps supplémentaire</a:t>
            </a:r>
            <a:r>
              <a:rPr lang="fr-CA" sz="4100" dirty="0"/>
              <a:t>	</a:t>
            </a:r>
          </a:p>
          <a:p>
            <a:pPr marL="68580" indent="0">
              <a:buNone/>
            </a:pPr>
            <a:endParaRPr lang="fr-CA" sz="4400" dirty="0" smtClean="0"/>
          </a:p>
        </p:txBody>
      </p:sp>
      <p:sp>
        <p:nvSpPr>
          <p:cNvPr id="7" name="ZoneTexte 6"/>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
        <p:nvSpPr>
          <p:cNvPr id="8" name="Titre 1"/>
          <p:cNvSpPr txBox="1">
            <a:spLocks/>
          </p:cNvSpPr>
          <p:nvPr>
            <p:custDataLst>
              <p:tags r:id="rId3"/>
            </p:custDataLst>
          </p:nvPr>
        </p:nvSpPr>
        <p:spPr>
          <a:xfrm>
            <a:off x="620519" y="692696"/>
            <a:ext cx="7920000"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r-CA" sz="2400" dirty="0" smtClean="0"/>
              <a:t>Favoriser une contribution optimale </a:t>
            </a:r>
            <a:br>
              <a:rPr lang="fr-CA" sz="2400" dirty="0" smtClean="0"/>
            </a:br>
            <a:r>
              <a:rPr lang="fr-CA" sz="2400" dirty="0" smtClean="0"/>
              <a:t>des ressources humaines</a:t>
            </a:r>
            <a:endParaRPr lang="fr-CA" sz="2400" dirty="0"/>
          </a:p>
        </p:txBody>
      </p:sp>
    </p:spTree>
    <p:extLst>
      <p:ext uri="{BB962C8B-B14F-4D97-AF65-F5344CB8AC3E}">
        <p14:creationId xmlns:p14="http://schemas.microsoft.com/office/powerpoint/2010/main" val="371624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custDataLst>
              <p:tags r:id="rId1"/>
            </p:custDataLst>
          </p:nvPr>
        </p:nvSpPr>
        <p:spPr>
          <a:xfrm>
            <a:off x="620519" y="1683157"/>
            <a:ext cx="7920000" cy="4805683"/>
          </a:xfrm>
        </p:spPr>
        <p:txBody>
          <a:bodyPr>
            <a:normAutofit fontScale="77500" lnSpcReduction="20000"/>
          </a:bodyPr>
          <a:lstStyle/>
          <a:p>
            <a:pPr marL="68580" indent="0">
              <a:buNone/>
            </a:pPr>
            <a:r>
              <a:rPr lang="fr-CA" sz="4400" b="1" dirty="0" smtClean="0"/>
              <a:t>1.3	Révision </a:t>
            </a:r>
            <a:r>
              <a:rPr lang="fr-CA" sz="4400" b="1" dirty="0"/>
              <a:t>des mesures </a:t>
            </a:r>
            <a:r>
              <a:rPr lang="fr-CA" sz="4400" b="1" dirty="0" smtClean="0"/>
              <a:t>	d’attraction </a:t>
            </a:r>
            <a:r>
              <a:rPr lang="fr-CA" sz="4400" b="1" dirty="0"/>
              <a:t>et de rétention de la </a:t>
            </a:r>
            <a:r>
              <a:rPr lang="fr-CA" sz="4400" b="1" dirty="0" smtClean="0"/>
              <a:t>	main-d'œuvre </a:t>
            </a:r>
            <a:r>
              <a:rPr lang="fr-CA" sz="4400" dirty="0"/>
              <a:t>	</a:t>
            </a:r>
          </a:p>
          <a:p>
            <a:endParaRPr lang="fr-CA" sz="4400" dirty="0"/>
          </a:p>
          <a:p>
            <a:pPr algn="just"/>
            <a:r>
              <a:rPr lang="fr-CA" sz="4000" dirty="0"/>
              <a:t>Revoir les bénéfices dévolus par la convention collective à des secteurs ou titres d’emploi particuliers afin de s’assurer qu’ils répondent à l’objectif d’attraction et de rétention de la </a:t>
            </a:r>
            <a:r>
              <a:rPr lang="fr-CA" sz="4000" dirty="0" smtClean="0"/>
              <a:t>main-d'œuvre</a:t>
            </a:r>
            <a:endParaRPr lang="fr-CA" sz="4400" dirty="0"/>
          </a:p>
          <a:p>
            <a:pPr marL="68580" indent="0">
              <a:buNone/>
            </a:pPr>
            <a:endParaRPr lang="fr-CA" sz="4400" dirty="0" smtClean="0"/>
          </a:p>
        </p:txBody>
      </p:sp>
      <p:sp>
        <p:nvSpPr>
          <p:cNvPr id="7" name="ZoneTexte 6"/>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
        <p:nvSpPr>
          <p:cNvPr id="6" name="Titre 1"/>
          <p:cNvSpPr txBox="1">
            <a:spLocks/>
          </p:cNvSpPr>
          <p:nvPr>
            <p:custDataLst>
              <p:tags r:id="rId3"/>
            </p:custDataLst>
          </p:nvPr>
        </p:nvSpPr>
        <p:spPr>
          <a:xfrm>
            <a:off x="620519" y="692696"/>
            <a:ext cx="7920000"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r-CA" sz="2400" dirty="0" smtClean="0"/>
              <a:t>Favoriser une contribution optimale </a:t>
            </a:r>
            <a:br>
              <a:rPr lang="fr-CA" sz="2400" dirty="0" smtClean="0"/>
            </a:br>
            <a:r>
              <a:rPr lang="fr-CA" sz="2400" dirty="0" smtClean="0"/>
              <a:t>des ressources humaines</a:t>
            </a:r>
            <a:endParaRPr lang="fr-CA" sz="2400" dirty="0"/>
          </a:p>
        </p:txBody>
      </p:sp>
    </p:spTree>
    <p:extLst>
      <p:ext uri="{BB962C8B-B14F-4D97-AF65-F5344CB8AC3E}">
        <p14:creationId xmlns:p14="http://schemas.microsoft.com/office/powerpoint/2010/main" val="2226510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custDataLst>
              <p:tags r:id="rId1"/>
            </p:custDataLst>
          </p:nvPr>
        </p:nvSpPr>
        <p:spPr>
          <a:xfrm>
            <a:off x="620519" y="1683157"/>
            <a:ext cx="7920000" cy="4805683"/>
          </a:xfrm>
        </p:spPr>
        <p:txBody>
          <a:bodyPr>
            <a:normAutofit fontScale="92500" lnSpcReduction="10000"/>
          </a:bodyPr>
          <a:lstStyle/>
          <a:p>
            <a:pPr marL="68580" indent="0">
              <a:buNone/>
            </a:pPr>
            <a:r>
              <a:rPr lang="fr-CA" sz="3700" b="1" dirty="0" smtClean="0"/>
              <a:t>1.3	Révision </a:t>
            </a:r>
            <a:r>
              <a:rPr lang="fr-CA" sz="3700" b="1" dirty="0"/>
              <a:t>des mesures </a:t>
            </a:r>
            <a:r>
              <a:rPr lang="fr-CA" sz="3700" b="1" dirty="0" smtClean="0"/>
              <a:t>	d’attraction </a:t>
            </a:r>
            <a:r>
              <a:rPr lang="fr-CA" sz="3700" b="1" dirty="0"/>
              <a:t>et de rétention </a:t>
            </a:r>
            <a:r>
              <a:rPr lang="fr-CA" sz="3700" b="1" dirty="0" smtClean="0"/>
              <a:t>	de </a:t>
            </a:r>
            <a:r>
              <a:rPr lang="fr-CA" sz="3700" b="1" dirty="0"/>
              <a:t>la </a:t>
            </a:r>
            <a:r>
              <a:rPr lang="fr-CA" sz="3700" b="1" dirty="0" smtClean="0"/>
              <a:t>main-d'œuvre</a:t>
            </a:r>
          </a:p>
          <a:p>
            <a:pPr marL="68580" indent="0">
              <a:buNone/>
            </a:pPr>
            <a:endParaRPr lang="fr-CA" sz="3500" dirty="0" smtClean="0"/>
          </a:p>
          <a:p>
            <a:pPr marL="68580" indent="0">
              <a:buNone/>
            </a:pPr>
            <a:r>
              <a:rPr lang="fr-CA" sz="3500" u="sng" dirty="0" smtClean="0"/>
              <a:t>Enjeux </a:t>
            </a:r>
            <a:r>
              <a:rPr lang="fr-CA" sz="3500" u="sng" dirty="0"/>
              <a:t>et problématiques</a:t>
            </a:r>
            <a:r>
              <a:rPr lang="fr-CA" sz="3500" dirty="0"/>
              <a:t> </a:t>
            </a:r>
            <a:r>
              <a:rPr lang="fr-CA" sz="3500" dirty="0" smtClean="0"/>
              <a:t>:</a:t>
            </a:r>
            <a:endParaRPr lang="fr-CA" sz="3500" dirty="0"/>
          </a:p>
          <a:p>
            <a:r>
              <a:rPr lang="fr-CA" sz="3500" dirty="0" smtClean="0"/>
              <a:t>Primes et congés mobiles en psychiatrie</a:t>
            </a:r>
          </a:p>
          <a:p>
            <a:r>
              <a:rPr lang="fr-CA" sz="3500" dirty="0" smtClean="0"/>
              <a:t>Primes de chevauchement inter-quarts</a:t>
            </a:r>
            <a:endParaRPr lang="fr-CA" sz="3500" dirty="0"/>
          </a:p>
          <a:p>
            <a:pPr marL="68580" indent="0">
              <a:buNone/>
            </a:pPr>
            <a:endParaRPr lang="fr-CA" sz="4400" dirty="0" smtClean="0"/>
          </a:p>
        </p:txBody>
      </p:sp>
      <p:sp>
        <p:nvSpPr>
          <p:cNvPr id="7" name="ZoneTexte 6"/>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
        <p:nvSpPr>
          <p:cNvPr id="6" name="Titre 1"/>
          <p:cNvSpPr txBox="1">
            <a:spLocks/>
          </p:cNvSpPr>
          <p:nvPr>
            <p:custDataLst>
              <p:tags r:id="rId3"/>
            </p:custDataLst>
          </p:nvPr>
        </p:nvSpPr>
        <p:spPr>
          <a:xfrm>
            <a:off x="620519" y="692696"/>
            <a:ext cx="7920000" cy="792088"/>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fr-CA" sz="2400" dirty="0" smtClean="0"/>
              <a:t>Favoriser une contribution optimale </a:t>
            </a:r>
            <a:br>
              <a:rPr lang="fr-CA" sz="2400" dirty="0" smtClean="0"/>
            </a:br>
            <a:r>
              <a:rPr lang="fr-CA" sz="2400" dirty="0" smtClean="0"/>
              <a:t>des ressources humaines</a:t>
            </a:r>
            <a:endParaRPr lang="fr-CA" sz="2400" dirty="0"/>
          </a:p>
        </p:txBody>
      </p:sp>
    </p:spTree>
    <p:extLst>
      <p:ext uri="{BB962C8B-B14F-4D97-AF65-F5344CB8AC3E}">
        <p14:creationId xmlns:p14="http://schemas.microsoft.com/office/powerpoint/2010/main" val="183269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custDataLst>
              <p:tags r:id="rId1"/>
            </p:custDataLst>
          </p:nvPr>
        </p:nvSpPr>
        <p:spPr>
          <a:xfrm>
            <a:off x="620519" y="1683157"/>
            <a:ext cx="7920000" cy="4805683"/>
          </a:xfrm>
        </p:spPr>
        <p:txBody>
          <a:bodyPr>
            <a:normAutofit/>
          </a:bodyPr>
          <a:lstStyle/>
          <a:p>
            <a:pPr marL="68580" indent="0">
              <a:buNone/>
            </a:pPr>
            <a:r>
              <a:rPr lang="fr-CA" sz="4400" b="1" i="1" dirty="0" smtClean="0"/>
              <a:t>« La disponibilité va être le nerf de la guerre pour la prochaine négociation »</a:t>
            </a:r>
            <a:r>
              <a:rPr lang="fr-CA" sz="4400" dirty="0"/>
              <a:t>	</a:t>
            </a:r>
            <a:endParaRPr lang="fr-CA" sz="4400" dirty="0" smtClean="0"/>
          </a:p>
          <a:p>
            <a:pPr marL="68580" indent="0">
              <a:buNone/>
            </a:pPr>
            <a:endParaRPr lang="fr-CA" sz="4400" dirty="0"/>
          </a:p>
          <a:p>
            <a:pPr marL="68580" indent="0" algn="r">
              <a:buNone/>
            </a:pPr>
            <a:r>
              <a:rPr lang="fr-CA" sz="4400" i="1" dirty="0" smtClean="0"/>
              <a:t>- Porte-parole patronal</a:t>
            </a:r>
            <a:endParaRPr lang="fr-CA" sz="4400" i="1" dirty="0"/>
          </a:p>
          <a:p>
            <a:pPr marL="68580" indent="0">
              <a:buNone/>
            </a:pPr>
            <a:endParaRPr lang="fr-CA" sz="4400" i="1" dirty="0" smtClean="0"/>
          </a:p>
        </p:txBody>
      </p:sp>
      <p:sp>
        <p:nvSpPr>
          <p:cNvPr id="7" name="ZoneTexte 6"/>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23143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custDataLst>
              <p:tags r:id="rId1"/>
            </p:custDataLst>
          </p:nvPr>
        </p:nvSpPr>
        <p:spPr>
          <a:xfrm>
            <a:off x="539552" y="1988840"/>
            <a:ext cx="8064896" cy="3600400"/>
          </a:xfrm>
        </p:spPr>
        <p:txBody>
          <a:bodyPr anchor="ctr">
            <a:noAutofit/>
          </a:bodyPr>
          <a:lstStyle/>
          <a:p>
            <a:pPr algn="ctr"/>
            <a:r>
              <a:rPr lang="fr-CA" sz="5400" b="1" dirty="0" smtClean="0"/>
              <a:t>ORIENTATION 2</a:t>
            </a:r>
            <a:r>
              <a:rPr lang="fr-CA" sz="5400" b="1" dirty="0"/>
              <a:t/>
            </a:r>
            <a:br>
              <a:rPr lang="fr-CA" sz="5400" b="1" dirty="0"/>
            </a:br>
            <a:r>
              <a:rPr lang="fr-CA" sz="5400" b="1" dirty="0"/>
              <a:t/>
            </a:r>
            <a:br>
              <a:rPr lang="fr-CA" sz="5400" b="1" dirty="0"/>
            </a:br>
            <a:r>
              <a:rPr lang="fr-CA" sz="5400" b="1" dirty="0"/>
              <a:t>Favoriser l’innovation dans l’organisation du travail</a:t>
            </a:r>
          </a:p>
        </p:txBody>
      </p:sp>
      <p:sp>
        <p:nvSpPr>
          <p:cNvPr id="8" name="ZoneTexte 7"/>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745130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fontScale="90000"/>
          </a:bodyPr>
          <a:lstStyle/>
          <a:p>
            <a:pPr algn="r"/>
            <a:r>
              <a:rPr lang="fr-CA" sz="2400" dirty="0"/>
              <a:t>Favoriser </a:t>
            </a:r>
            <a:r>
              <a:rPr lang="fr-CA" sz="2400" dirty="0" smtClean="0"/>
              <a:t>l’innovation dans l’organisation du travail</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fontScale="70000" lnSpcReduction="20000"/>
          </a:bodyPr>
          <a:lstStyle/>
          <a:p>
            <a:pPr marL="68580" indent="0">
              <a:buNone/>
            </a:pPr>
            <a:r>
              <a:rPr lang="fr-CA" sz="4600" b="1" dirty="0" smtClean="0"/>
              <a:t>2.1	Promotion </a:t>
            </a:r>
            <a:r>
              <a:rPr lang="fr-CA" sz="4600" b="1" dirty="0"/>
              <a:t>au palier national des </a:t>
            </a:r>
            <a:r>
              <a:rPr lang="fr-CA" sz="4600" b="1" dirty="0" smtClean="0"/>
              <a:t>	mesures </a:t>
            </a:r>
            <a:r>
              <a:rPr lang="fr-CA" sz="4600" b="1" dirty="0"/>
              <a:t>permettant aux parties </a:t>
            </a:r>
            <a:r>
              <a:rPr lang="fr-CA" sz="4600" b="1" dirty="0" smtClean="0"/>
              <a:t>	locales d’adapter </a:t>
            </a:r>
            <a:r>
              <a:rPr lang="fr-CA" sz="4600" b="1" dirty="0"/>
              <a:t>leur </a:t>
            </a:r>
            <a:r>
              <a:rPr lang="fr-CA" sz="4600" b="1" dirty="0" smtClean="0"/>
              <a:t>	organisation </a:t>
            </a:r>
            <a:r>
              <a:rPr lang="fr-CA" sz="4600" b="1" dirty="0"/>
              <a:t>du travail à </a:t>
            </a:r>
            <a:r>
              <a:rPr lang="fr-CA" sz="4600" b="1" dirty="0" smtClean="0"/>
              <a:t>	l’évolution </a:t>
            </a:r>
            <a:r>
              <a:rPr lang="fr-CA" sz="4600" b="1" dirty="0"/>
              <a:t>du </a:t>
            </a:r>
            <a:r>
              <a:rPr lang="fr-CA" sz="4600" b="1" dirty="0" smtClean="0"/>
              <a:t>réseau </a:t>
            </a:r>
            <a:r>
              <a:rPr lang="fr-CA" sz="4000" dirty="0"/>
              <a:t>	</a:t>
            </a:r>
          </a:p>
          <a:p>
            <a:pPr marL="68580" indent="0">
              <a:buNone/>
            </a:pPr>
            <a:r>
              <a:rPr lang="fr-CA" sz="4400" dirty="0"/>
              <a:t>	</a:t>
            </a:r>
          </a:p>
          <a:p>
            <a:pPr algn="just"/>
            <a:r>
              <a:rPr lang="fr-CA" sz="4000" dirty="0"/>
              <a:t>Mettre en place les conditions nécessaires permettant aux parties locales d’innover en matière d’organisation du travail, et ce, dans un objectif d’amélioration des conditions d’exercice et de la qualité des soins et services à la </a:t>
            </a:r>
            <a:r>
              <a:rPr lang="fr-CA" sz="4000" dirty="0" smtClean="0"/>
              <a:t>population</a:t>
            </a:r>
            <a:endParaRPr lang="fr-CA" sz="4400" dirty="0" smtClean="0"/>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854432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fontScale="90000"/>
          </a:bodyPr>
          <a:lstStyle/>
          <a:p>
            <a:pPr algn="r"/>
            <a:r>
              <a:rPr lang="fr-CA" sz="2400" dirty="0"/>
              <a:t>Favoriser </a:t>
            </a:r>
            <a:r>
              <a:rPr lang="fr-CA" sz="2400" dirty="0" smtClean="0"/>
              <a:t>l’innovation dans l’organisation du travail</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fontScale="77500" lnSpcReduction="20000"/>
          </a:bodyPr>
          <a:lstStyle/>
          <a:p>
            <a:pPr marL="68580" indent="0">
              <a:buNone/>
            </a:pPr>
            <a:r>
              <a:rPr lang="fr-CA" sz="4000" b="1" dirty="0" smtClean="0"/>
              <a:t>2.1	Promotion </a:t>
            </a:r>
            <a:r>
              <a:rPr lang="fr-CA" sz="4000" b="1" dirty="0"/>
              <a:t>au palier national des </a:t>
            </a:r>
            <a:r>
              <a:rPr lang="fr-CA" sz="4000" b="1" dirty="0" smtClean="0"/>
              <a:t>	mesures </a:t>
            </a:r>
            <a:r>
              <a:rPr lang="fr-CA" sz="4000" b="1" dirty="0"/>
              <a:t>permettant aux parties </a:t>
            </a:r>
            <a:r>
              <a:rPr lang="fr-CA" sz="4000" b="1" dirty="0" smtClean="0"/>
              <a:t>	locales d’adapter leur 	organisation </a:t>
            </a:r>
            <a:r>
              <a:rPr lang="fr-CA" sz="4000" b="1" dirty="0"/>
              <a:t>du travail à </a:t>
            </a:r>
            <a:r>
              <a:rPr lang="fr-CA" sz="4000" b="1" dirty="0" smtClean="0"/>
              <a:t>	l’évolution </a:t>
            </a:r>
            <a:r>
              <a:rPr lang="fr-CA" sz="4000" b="1" dirty="0"/>
              <a:t>du </a:t>
            </a:r>
            <a:r>
              <a:rPr lang="fr-CA" sz="4000" b="1" dirty="0" smtClean="0"/>
              <a:t>réseau</a:t>
            </a:r>
            <a:endParaRPr lang="fr-CA" sz="4000" b="1" dirty="0"/>
          </a:p>
          <a:p>
            <a:pPr marL="68580" indent="0">
              <a:buNone/>
            </a:pPr>
            <a:r>
              <a:rPr lang="fr-CA" sz="4000" dirty="0"/>
              <a:t>	</a:t>
            </a:r>
          </a:p>
          <a:p>
            <a:pPr marL="68580" indent="0">
              <a:buNone/>
            </a:pPr>
            <a:r>
              <a:rPr lang="fr-CA" sz="4400" u="sng" dirty="0"/>
              <a:t>Enjeux et problématiques</a:t>
            </a:r>
            <a:r>
              <a:rPr lang="fr-CA" sz="4400" dirty="0"/>
              <a:t> </a:t>
            </a:r>
            <a:r>
              <a:rPr lang="fr-CA" sz="4400" dirty="0" smtClean="0"/>
              <a:t>:</a:t>
            </a:r>
            <a:endParaRPr lang="fr-CA" sz="4400" dirty="0"/>
          </a:p>
          <a:p>
            <a:r>
              <a:rPr lang="fr-CA" sz="4000" dirty="0" smtClean="0"/>
              <a:t>Avoir plus de flexibilité dans l’organisation du travail (quart de rotation, horaire atypique)</a:t>
            </a:r>
          </a:p>
          <a:p>
            <a:r>
              <a:rPr lang="fr-CA" sz="4000" dirty="0" smtClean="0"/>
              <a:t>Réaliser des gains de performance</a:t>
            </a:r>
            <a:endParaRPr lang="fr-CA" sz="4400" dirty="0" smtClean="0"/>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1253662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custDataLst>
              <p:tags r:id="rId1"/>
            </p:custDataLst>
          </p:nvPr>
        </p:nvSpPr>
        <p:spPr>
          <a:xfrm>
            <a:off x="539552" y="1988840"/>
            <a:ext cx="8064896" cy="3600400"/>
          </a:xfrm>
        </p:spPr>
        <p:txBody>
          <a:bodyPr anchor="ctr">
            <a:noAutofit/>
          </a:bodyPr>
          <a:lstStyle/>
          <a:p>
            <a:pPr algn="ctr"/>
            <a:r>
              <a:rPr lang="fr-CA" sz="5400" b="1" dirty="0"/>
              <a:t>ORIENTATION </a:t>
            </a:r>
            <a:r>
              <a:rPr lang="fr-CA" sz="5400" b="1" dirty="0" smtClean="0"/>
              <a:t>3</a:t>
            </a:r>
            <a:br>
              <a:rPr lang="fr-CA" sz="5400" b="1" dirty="0" smtClean="0"/>
            </a:br>
            <a:r>
              <a:rPr lang="fr-CA" sz="5400" b="1" dirty="0"/>
              <a:t/>
            </a:r>
            <a:br>
              <a:rPr lang="fr-CA" sz="5400" b="1" dirty="0"/>
            </a:br>
            <a:r>
              <a:rPr lang="fr-CA" sz="5400" b="1" dirty="0"/>
              <a:t>Assurer une gestion responsable des ressources</a:t>
            </a:r>
          </a:p>
        </p:txBody>
      </p:sp>
      <p:sp>
        <p:nvSpPr>
          <p:cNvPr id="8" name="ZoneTexte 7"/>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74672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custDataLst>
              <p:tags r:id="rId1"/>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pic>
        <p:nvPicPr>
          <p:cNvPr id="4" name="Image 3"/>
          <p:cNvPicPr>
            <a:picLocks noChangeAspect="1"/>
          </p:cNvPicPr>
          <p:nvPr>
            <p:custDataLst>
              <p:tags r:id="rId2"/>
            </p:custDataLst>
          </p:nvPr>
        </p:nvPicPr>
        <p:blipFill>
          <a:blip r:embed="rId4"/>
          <a:stretch>
            <a:fillRect/>
          </a:stretch>
        </p:blipFill>
        <p:spPr>
          <a:xfrm>
            <a:off x="2428196" y="764704"/>
            <a:ext cx="4471382" cy="5616623"/>
          </a:xfrm>
          <a:prstGeom prst="rect">
            <a:avLst/>
          </a:prstGeom>
        </p:spPr>
      </p:pic>
    </p:spTree>
    <p:extLst>
      <p:ext uri="{BB962C8B-B14F-4D97-AF65-F5344CB8AC3E}">
        <p14:creationId xmlns:p14="http://schemas.microsoft.com/office/powerpoint/2010/main" val="345529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a:bodyPr>
          <a:lstStyle/>
          <a:p>
            <a:pPr algn="r"/>
            <a:r>
              <a:rPr lang="fr-CA" sz="2400" dirty="0" smtClean="0"/>
              <a:t>Assurer une gestion responsable des ressources</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fontScale="92500" lnSpcReduction="10000"/>
          </a:bodyPr>
          <a:lstStyle/>
          <a:p>
            <a:pPr marL="68580" indent="0">
              <a:buNone/>
            </a:pPr>
            <a:r>
              <a:rPr lang="fr-CA" sz="3700" b="1" dirty="0" smtClean="0"/>
              <a:t>3.1	Révision </a:t>
            </a:r>
            <a:r>
              <a:rPr lang="fr-CA" sz="3700" b="1" dirty="0"/>
              <a:t>de certains paramètres </a:t>
            </a:r>
            <a:r>
              <a:rPr lang="fr-CA" sz="3700" b="1" dirty="0" smtClean="0"/>
              <a:t>	de </a:t>
            </a:r>
            <a:r>
              <a:rPr lang="fr-CA" sz="3700" b="1" dirty="0"/>
              <a:t>la procédure de mise à pied </a:t>
            </a:r>
            <a:r>
              <a:rPr lang="fr-CA" sz="3700" b="1" dirty="0" smtClean="0"/>
              <a:t>	et </a:t>
            </a:r>
            <a:r>
              <a:rPr lang="fr-CA" sz="3700" b="1" dirty="0"/>
              <a:t>du régime de la sécurité </a:t>
            </a:r>
            <a:r>
              <a:rPr lang="fr-CA" sz="3700" b="1" dirty="0" smtClean="0"/>
              <a:t>	d’emploi</a:t>
            </a:r>
            <a:r>
              <a:rPr lang="fr-CA" sz="4000" dirty="0" smtClean="0"/>
              <a:t>	</a:t>
            </a:r>
          </a:p>
          <a:p>
            <a:pPr marL="68580" indent="0">
              <a:buNone/>
            </a:pPr>
            <a:endParaRPr lang="fr-CA" sz="3500" dirty="0"/>
          </a:p>
          <a:p>
            <a:r>
              <a:rPr lang="fr-CA" sz="3800" dirty="0"/>
              <a:t>Réviser la procédure de mise à pied et le régime de la sécurité d’emploi pour les adapter à la réalité contemporaine du </a:t>
            </a:r>
            <a:r>
              <a:rPr lang="fr-CA" sz="3800" dirty="0" smtClean="0"/>
              <a:t>réseau</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1915814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a:bodyPr>
          <a:lstStyle/>
          <a:p>
            <a:pPr algn="r"/>
            <a:r>
              <a:rPr lang="fr-CA" sz="2400" dirty="0" smtClean="0"/>
              <a:t>Assurer une gestion responsable des ressources</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fontScale="92500" lnSpcReduction="20000"/>
          </a:bodyPr>
          <a:lstStyle/>
          <a:p>
            <a:pPr marL="68580" indent="0">
              <a:buNone/>
            </a:pPr>
            <a:r>
              <a:rPr lang="fr-CA" sz="3700" b="1" dirty="0" smtClean="0"/>
              <a:t>3.1	Révision </a:t>
            </a:r>
            <a:r>
              <a:rPr lang="fr-CA" sz="3700" b="1" dirty="0"/>
              <a:t>de certains paramètres </a:t>
            </a:r>
            <a:r>
              <a:rPr lang="fr-CA" sz="3700" b="1" dirty="0" smtClean="0"/>
              <a:t>	de </a:t>
            </a:r>
            <a:r>
              <a:rPr lang="fr-CA" sz="3700" b="1" dirty="0"/>
              <a:t>la procédure de mise à pied </a:t>
            </a:r>
            <a:r>
              <a:rPr lang="fr-CA" sz="3700" b="1" dirty="0" smtClean="0"/>
              <a:t>	et </a:t>
            </a:r>
            <a:r>
              <a:rPr lang="fr-CA" sz="3700" b="1" dirty="0"/>
              <a:t>du régime de la sécurité </a:t>
            </a:r>
            <a:r>
              <a:rPr lang="fr-CA" sz="3700" b="1" dirty="0" smtClean="0"/>
              <a:t>	d’emploi</a:t>
            </a:r>
          </a:p>
          <a:p>
            <a:pPr marL="68580" indent="0">
              <a:buNone/>
            </a:pPr>
            <a:r>
              <a:rPr lang="fr-CA" sz="3700" dirty="0" smtClean="0"/>
              <a:t>	</a:t>
            </a:r>
          </a:p>
          <a:p>
            <a:pPr marL="68580" indent="0">
              <a:buNone/>
            </a:pPr>
            <a:r>
              <a:rPr lang="fr-CA" sz="3600" u="sng" dirty="0"/>
              <a:t>Enjeux et problématiques</a:t>
            </a:r>
            <a:r>
              <a:rPr lang="fr-CA" sz="3600" dirty="0"/>
              <a:t> </a:t>
            </a:r>
            <a:r>
              <a:rPr lang="fr-CA" sz="3600" dirty="0" smtClean="0"/>
              <a:t>:</a:t>
            </a:r>
            <a:endParaRPr lang="fr-CA" sz="3500" dirty="0"/>
          </a:p>
          <a:p>
            <a:r>
              <a:rPr lang="fr-CA" sz="3800" dirty="0" smtClean="0"/>
              <a:t>Assouplir les règles pour faciliter les transformations et la modernisation du réseau</a:t>
            </a:r>
          </a:p>
          <a:p>
            <a:r>
              <a:rPr lang="fr-CA" sz="3800" dirty="0" smtClean="0"/>
              <a:t>Revoir les règles de mise à pied</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2350099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a:bodyPr>
          <a:lstStyle/>
          <a:p>
            <a:pPr algn="r"/>
            <a:r>
              <a:rPr lang="fr-CA" sz="2400" dirty="0" smtClean="0"/>
              <a:t>Assurer une gestion responsable des ressources</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a:bodyPr>
          <a:lstStyle/>
          <a:p>
            <a:pPr marL="68580" indent="0">
              <a:buNone/>
            </a:pPr>
            <a:r>
              <a:rPr lang="fr-CA" sz="3400" b="1" dirty="0" smtClean="0"/>
              <a:t>3.2	Analyse </a:t>
            </a:r>
            <a:r>
              <a:rPr lang="fr-CA" sz="3400" b="1" dirty="0"/>
              <a:t>des différentes </a:t>
            </a:r>
            <a:r>
              <a:rPr lang="fr-CA" sz="3400" b="1" dirty="0" smtClean="0"/>
              <a:t>	composantes </a:t>
            </a:r>
            <a:r>
              <a:rPr lang="fr-CA" sz="3400" b="1" dirty="0"/>
              <a:t>du régime </a:t>
            </a:r>
            <a:r>
              <a:rPr lang="fr-CA" sz="3400" b="1" dirty="0" smtClean="0"/>
              <a:t>	d’assurance salaire</a:t>
            </a:r>
            <a:r>
              <a:rPr lang="fr-CA" sz="3400" dirty="0"/>
              <a:t>	</a:t>
            </a:r>
          </a:p>
          <a:p>
            <a:pPr marL="68580" indent="0">
              <a:buNone/>
            </a:pPr>
            <a:endParaRPr lang="fr-CA" sz="3400" dirty="0"/>
          </a:p>
          <a:p>
            <a:r>
              <a:rPr lang="fr-CA" sz="3200" dirty="0"/>
              <a:t>Analyser le régime d’assurance salaire afin de s’assurer qu’il réponde à ses objectifs fondamentaux dans une optique de gestion </a:t>
            </a:r>
            <a:r>
              <a:rPr lang="fr-CA" sz="3200" dirty="0" smtClean="0"/>
              <a:t>responsable</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2695814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a:bodyPr>
          <a:lstStyle/>
          <a:p>
            <a:pPr algn="r"/>
            <a:r>
              <a:rPr lang="fr-CA" sz="2400" dirty="0" smtClean="0"/>
              <a:t>Assurer une gestion responsable des ressources</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a:bodyPr>
          <a:lstStyle/>
          <a:p>
            <a:pPr marL="68580" indent="0">
              <a:buNone/>
            </a:pPr>
            <a:r>
              <a:rPr lang="fr-CA" sz="3400" b="1" dirty="0" smtClean="0"/>
              <a:t>3.2	Analyse </a:t>
            </a:r>
            <a:r>
              <a:rPr lang="fr-CA" sz="3400" b="1" dirty="0"/>
              <a:t>des différentes </a:t>
            </a:r>
            <a:r>
              <a:rPr lang="fr-CA" sz="3400" b="1" dirty="0" smtClean="0"/>
              <a:t>	composantes </a:t>
            </a:r>
            <a:r>
              <a:rPr lang="fr-CA" sz="3400" b="1" dirty="0"/>
              <a:t>du régime </a:t>
            </a:r>
            <a:r>
              <a:rPr lang="fr-CA" sz="3400" b="1" dirty="0" smtClean="0"/>
              <a:t>	d’assurance salaire</a:t>
            </a:r>
            <a:endParaRPr lang="fr-CA" sz="3400" dirty="0" smtClean="0"/>
          </a:p>
          <a:p>
            <a:pPr marL="68580" indent="0">
              <a:buNone/>
            </a:pPr>
            <a:endParaRPr lang="fr-CA" sz="3200" dirty="0"/>
          </a:p>
          <a:p>
            <a:pPr marL="68580" indent="0">
              <a:buNone/>
            </a:pPr>
            <a:r>
              <a:rPr lang="fr-CA" sz="3200" u="sng" dirty="0"/>
              <a:t>Enjeux et problématiques</a:t>
            </a:r>
            <a:r>
              <a:rPr lang="fr-CA" sz="3200" dirty="0"/>
              <a:t> </a:t>
            </a:r>
            <a:r>
              <a:rPr lang="fr-CA" sz="3200" dirty="0" smtClean="0"/>
              <a:t>:</a:t>
            </a:r>
            <a:endParaRPr lang="fr-CA" sz="3200" dirty="0"/>
          </a:p>
          <a:p>
            <a:r>
              <a:rPr lang="fr-CA" sz="3200" dirty="0" smtClean="0"/>
              <a:t>Augmentation des ratios et des coûts de l’assurance salaire</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566650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a:bodyPr>
          <a:lstStyle/>
          <a:p>
            <a:pPr algn="r"/>
            <a:r>
              <a:rPr lang="fr-CA" sz="2400" dirty="0" smtClean="0"/>
              <a:t>Assurer une gestion responsable des ressources</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a:bodyPr>
          <a:lstStyle/>
          <a:p>
            <a:pPr marL="68580" indent="0">
              <a:buNone/>
            </a:pPr>
            <a:r>
              <a:rPr lang="fr-CA" sz="3400" b="1" dirty="0" smtClean="0"/>
              <a:t>3.3	Modification </a:t>
            </a:r>
            <a:r>
              <a:rPr lang="fr-CA" sz="3400" b="1" dirty="0"/>
              <a:t>des </a:t>
            </a:r>
            <a:r>
              <a:rPr lang="fr-CA" sz="3400" b="1" dirty="0" smtClean="0"/>
              <a:t>	responsabilités 	financières </a:t>
            </a:r>
            <a:r>
              <a:rPr lang="fr-CA" sz="3400" b="1" dirty="0"/>
              <a:t>en </a:t>
            </a:r>
            <a:r>
              <a:rPr lang="fr-CA" sz="3400" b="1" dirty="0" smtClean="0"/>
              <a:t>lien </a:t>
            </a:r>
            <a:r>
              <a:rPr lang="fr-CA" sz="3400" b="1" dirty="0"/>
              <a:t>avec le </a:t>
            </a:r>
            <a:r>
              <a:rPr lang="fr-CA" sz="3400" b="1" dirty="0" smtClean="0"/>
              <a:t>	règlement </a:t>
            </a:r>
            <a:r>
              <a:rPr lang="fr-CA" sz="3400" b="1" dirty="0"/>
              <a:t>des </a:t>
            </a:r>
            <a:r>
              <a:rPr lang="fr-CA" sz="3400" b="1" dirty="0" smtClean="0"/>
              <a:t>litiges</a:t>
            </a:r>
            <a:r>
              <a:rPr lang="fr-CA" sz="3400" dirty="0" smtClean="0"/>
              <a:t>	</a:t>
            </a:r>
          </a:p>
          <a:p>
            <a:endParaRPr lang="fr-CA" sz="3700" dirty="0"/>
          </a:p>
          <a:p>
            <a:r>
              <a:rPr lang="fr-CA" sz="3200" dirty="0"/>
              <a:t>Mettre en place des règles favorisant la collaboration et la </a:t>
            </a:r>
            <a:r>
              <a:rPr lang="fr-CA" sz="3200" dirty="0" err="1" smtClean="0"/>
              <a:t>responsabilisa-tion</a:t>
            </a:r>
            <a:r>
              <a:rPr lang="fr-CA" sz="3200" dirty="0" smtClean="0"/>
              <a:t> </a:t>
            </a:r>
            <a:r>
              <a:rPr lang="fr-CA" sz="3200" dirty="0"/>
              <a:t>des parties dans le règlement des </a:t>
            </a:r>
            <a:r>
              <a:rPr lang="fr-CA" sz="3200" dirty="0" smtClean="0"/>
              <a:t>litiges</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96690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a:bodyPr>
          <a:lstStyle/>
          <a:p>
            <a:pPr algn="r"/>
            <a:r>
              <a:rPr lang="fr-CA" sz="2400" dirty="0" smtClean="0"/>
              <a:t>Assurer une gestion responsable des ressources</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fontScale="85000" lnSpcReduction="10000"/>
          </a:bodyPr>
          <a:lstStyle/>
          <a:p>
            <a:pPr marL="68580" indent="0">
              <a:buNone/>
            </a:pPr>
            <a:r>
              <a:rPr lang="fr-CA" sz="4000" b="1" dirty="0" smtClean="0"/>
              <a:t>3.3	Modification </a:t>
            </a:r>
            <a:r>
              <a:rPr lang="fr-CA" sz="4000" b="1" dirty="0"/>
              <a:t>des </a:t>
            </a:r>
            <a:r>
              <a:rPr lang="fr-CA" sz="4000" b="1" dirty="0" smtClean="0"/>
              <a:t>	responsabilités 	financières </a:t>
            </a:r>
            <a:r>
              <a:rPr lang="fr-CA" sz="4000" b="1" dirty="0"/>
              <a:t>en </a:t>
            </a:r>
            <a:r>
              <a:rPr lang="fr-CA" sz="4000" b="1" dirty="0" smtClean="0"/>
              <a:t>lien </a:t>
            </a:r>
            <a:r>
              <a:rPr lang="fr-CA" sz="4000" b="1" dirty="0"/>
              <a:t>avec le </a:t>
            </a:r>
            <a:r>
              <a:rPr lang="fr-CA" sz="4000" b="1" dirty="0" smtClean="0"/>
              <a:t>	règlement </a:t>
            </a:r>
            <a:r>
              <a:rPr lang="fr-CA" sz="4000" b="1" dirty="0"/>
              <a:t>des </a:t>
            </a:r>
            <a:r>
              <a:rPr lang="fr-CA" sz="4000" b="1" dirty="0" smtClean="0"/>
              <a:t>litiges</a:t>
            </a:r>
          </a:p>
          <a:p>
            <a:pPr marL="68580" indent="0">
              <a:buNone/>
            </a:pPr>
            <a:r>
              <a:rPr lang="fr-CA" sz="4400" dirty="0" smtClean="0"/>
              <a:t>	</a:t>
            </a:r>
          </a:p>
          <a:p>
            <a:pPr marL="68580" indent="0">
              <a:buNone/>
            </a:pPr>
            <a:r>
              <a:rPr lang="fr-CA" sz="3800" u="sng" dirty="0"/>
              <a:t>Enjeux et problématiques</a:t>
            </a:r>
            <a:r>
              <a:rPr lang="fr-CA" sz="3800" dirty="0"/>
              <a:t> </a:t>
            </a:r>
            <a:r>
              <a:rPr lang="fr-CA" sz="3800" dirty="0" smtClean="0"/>
              <a:t>:</a:t>
            </a:r>
            <a:endParaRPr lang="fr-CA" sz="3800" dirty="0"/>
          </a:p>
          <a:p>
            <a:r>
              <a:rPr lang="fr-CA" sz="3800" dirty="0" smtClean="0"/>
              <a:t>Frais reliés aux arbitrages de congédiement</a:t>
            </a:r>
          </a:p>
          <a:p>
            <a:r>
              <a:rPr lang="fr-CA" sz="3800" dirty="0" smtClean="0"/>
              <a:t>Frais reliés aux arbitrages médicaux</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521440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a:bodyPr>
          <a:lstStyle/>
          <a:p>
            <a:pPr algn="r"/>
            <a:r>
              <a:rPr lang="fr-CA" sz="2400" dirty="0" smtClean="0"/>
              <a:t>Assurer une gestion responsable des ressources</a:t>
            </a:r>
            <a:endParaRPr lang="fr-CA" sz="2400" dirty="0"/>
          </a:p>
        </p:txBody>
      </p:sp>
      <p:sp>
        <p:nvSpPr>
          <p:cNvPr id="5" name="Espace réservé du contenu 4"/>
          <p:cNvSpPr>
            <a:spLocks noGrp="1"/>
          </p:cNvSpPr>
          <p:nvPr>
            <p:ph idx="1"/>
            <p:custDataLst>
              <p:tags r:id="rId2"/>
            </p:custDataLst>
          </p:nvPr>
        </p:nvSpPr>
        <p:spPr>
          <a:xfrm>
            <a:off x="620519" y="1484784"/>
            <a:ext cx="7920000" cy="5040559"/>
          </a:xfrm>
        </p:spPr>
        <p:txBody>
          <a:bodyPr>
            <a:normAutofit fontScale="55000" lnSpcReduction="20000"/>
          </a:bodyPr>
          <a:lstStyle/>
          <a:p>
            <a:pPr marL="68580" indent="0">
              <a:buNone/>
            </a:pPr>
            <a:r>
              <a:rPr lang="fr-CA" sz="5400" b="1" dirty="0" smtClean="0"/>
              <a:t>3.4	Révision </a:t>
            </a:r>
            <a:r>
              <a:rPr lang="fr-CA" sz="5400" b="1" dirty="0"/>
              <a:t>des dispositions </a:t>
            </a:r>
            <a:r>
              <a:rPr lang="fr-CA" sz="5400" b="1" dirty="0" smtClean="0"/>
              <a:t>relatives 	aux libérations syndicales</a:t>
            </a:r>
            <a:endParaRPr lang="fr-CA" sz="5400" dirty="0" smtClean="0"/>
          </a:p>
          <a:p>
            <a:endParaRPr lang="fr-CA" sz="5400" dirty="0"/>
          </a:p>
          <a:p>
            <a:r>
              <a:rPr lang="fr-CA" sz="5500" dirty="0"/>
              <a:t>Prioriser l’accessibilité et la continuité des soins et services de qualité en simplifiant la gestion du régime de libérations syndicales et en limitant les difficultés de </a:t>
            </a:r>
            <a:r>
              <a:rPr lang="fr-CA" sz="5500" dirty="0" smtClean="0"/>
              <a:t>remplacement</a:t>
            </a:r>
            <a:endParaRPr lang="fr-CA" sz="5500" dirty="0"/>
          </a:p>
          <a:p>
            <a:r>
              <a:rPr lang="fr-CA" sz="5500" dirty="0" smtClean="0"/>
              <a:t>Réviser </a:t>
            </a:r>
            <a:r>
              <a:rPr lang="fr-CA" sz="5500" dirty="0"/>
              <a:t>le régime de libérations syndicales de façon à favoriser un meilleur partage de la responsabilité entre les parties en cette </a:t>
            </a:r>
            <a:r>
              <a:rPr lang="fr-CA" sz="5500" dirty="0" smtClean="0"/>
              <a:t>matière</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402954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a:bodyPr>
          <a:lstStyle/>
          <a:p>
            <a:pPr algn="r"/>
            <a:r>
              <a:rPr lang="fr-CA" sz="2400" dirty="0" smtClean="0"/>
              <a:t>Assurer une gestion responsable des ressources</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Autofit/>
          </a:bodyPr>
          <a:lstStyle/>
          <a:p>
            <a:pPr marL="68580" indent="0">
              <a:buNone/>
            </a:pPr>
            <a:r>
              <a:rPr lang="fr-CA" sz="3200" b="1" dirty="0" smtClean="0"/>
              <a:t>3.4	Révision </a:t>
            </a:r>
            <a:r>
              <a:rPr lang="fr-CA" sz="3200" b="1" dirty="0"/>
              <a:t>des dispositions </a:t>
            </a:r>
            <a:r>
              <a:rPr lang="fr-CA" sz="3200" b="1" dirty="0" smtClean="0"/>
              <a:t>relatives 	aux libérations syndicales</a:t>
            </a:r>
          </a:p>
          <a:p>
            <a:pPr marL="68580" indent="0">
              <a:buNone/>
            </a:pPr>
            <a:r>
              <a:rPr lang="fr-CA" sz="3200" dirty="0" smtClean="0"/>
              <a:t>	</a:t>
            </a:r>
          </a:p>
          <a:p>
            <a:pPr marL="68580" indent="0">
              <a:buNone/>
            </a:pPr>
            <a:r>
              <a:rPr lang="fr-CA" sz="3200" u="sng" dirty="0"/>
              <a:t>Enjeux et problématiques</a:t>
            </a:r>
            <a:r>
              <a:rPr lang="fr-CA" sz="3200" dirty="0"/>
              <a:t> </a:t>
            </a:r>
            <a:r>
              <a:rPr lang="fr-CA" sz="3200" dirty="0" smtClean="0"/>
              <a:t>:</a:t>
            </a:r>
            <a:endParaRPr lang="fr-CA" sz="3200" dirty="0"/>
          </a:p>
          <a:p>
            <a:r>
              <a:rPr lang="fr-CA" sz="3200" dirty="0" smtClean="0"/>
              <a:t>Impact sur l’accessibilité aux soins et services de qualité à la population</a:t>
            </a:r>
          </a:p>
          <a:p>
            <a:r>
              <a:rPr lang="fr-CA" sz="3200" dirty="0" smtClean="0"/>
              <a:t>Difficulté de remplacement de la main-d'œuvre</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920526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custDataLst>
              <p:tags r:id="rId1"/>
            </p:custDataLst>
          </p:nvPr>
        </p:nvSpPr>
        <p:spPr>
          <a:xfrm>
            <a:off x="539552" y="1988840"/>
            <a:ext cx="8064896" cy="3168352"/>
          </a:xfrm>
        </p:spPr>
        <p:txBody>
          <a:bodyPr anchor="ctr">
            <a:noAutofit/>
          </a:bodyPr>
          <a:lstStyle/>
          <a:p>
            <a:pPr algn="ctr"/>
            <a:r>
              <a:rPr lang="fr-CA" sz="5400" b="1" dirty="0" smtClean="0"/>
              <a:t>ORIENTATION 4</a:t>
            </a:r>
            <a:br>
              <a:rPr lang="fr-CA" sz="5400" b="1" dirty="0" smtClean="0"/>
            </a:br>
            <a:r>
              <a:rPr lang="fr-CA" sz="5400" b="1" dirty="0"/>
              <a:t/>
            </a:r>
            <a:br>
              <a:rPr lang="fr-CA" sz="5400" b="1" dirty="0"/>
            </a:br>
            <a:r>
              <a:rPr lang="fr-CA" sz="5400" b="1" dirty="0"/>
              <a:t>Résoudre les problématiques d’application et moderniser la convention collective</a:t>
            </a:r>
          </a:p>
        </p:txBody>
      </p:sp>
      <p:sp>
        <p:nvSpPr>
          <p:cNvPr id="8" name="ZoneTexte 7"/>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1872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fontScale="90000"/>
          </a:bodyPr>
          <a:lstStyle/>
          <a:p>
            <a:pPr algn="r"/>
            <a:r>
              <a:rPr lang="fr-CA" sz="2400" dirty="0" smtClean="0"/>
              <a:t>Résoudre les problématiques d’application et moderniser la convention collective</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fontScale="77500" lnSpcReduction="20000"/>
          </a:bodyPr>
          <a:lstStyle/>
          <a:p>
            <a:pPr marL="68580" indent="0">
              <a:buNone/>
            </a:pPr>
            <a:r>
              <a:rPr lang="fr-CA" sz="4000" b="1" dirty="0" smtClean="0"/>
              <a:t>4.1	Application </a:t>
            </a:r>
            <a:r>
              <a:rPr lang="fr-CA" sz="4000" b="1" dirty="0"/>
              <a:t>cohérente de certaines </a:t>
            </a:r>
            <a:r>
              <a:rPr lang="fr-CA" sz="4000" b="1" dirty="0" smtClean="0"/>
              <a:t>	dispositions </a:t>
            </a:r>
            <a:r>
              <a:rPr lang="fr-CA" sz="4000" b="1" dirty="0"/>
              <a:t>en lien avec la gestion </a:t>
            </a:r>
            <a:r>
              <a:rPr lang="fr-CA" sz="4000" b="1" dirty="0" smtClean="0"/>
              <a:t>	des </a:t>
            </a:r>
            <a:r>
              <a:rPr lang="fr-CA" sz="4000" b="1" dirty="0"/>
              <a:t>ressources humaines et </a:t>
            </a:r>
            <a:r>
              <a:rPr lang="fr-CA" sz="4000" b="1" dirty="0" smtClean="0"/>
              <a:t>	l’organisation </a:t>
            </a:r>
            <a:r>
              <a:rPr lang="fr-CA" sz="4000" b="1" dirty="0"/>
              <a:t>du </a:t>
            </a:r>
            <a:r>
              <a:rPr lang="fr-CA" sz="4000" b="1" dirty="0" smtClean="0"/>
              <a:t>travail</a:t>
            </a:r>
            <a:endParaRPr lang="fr-CA" sz="4400" dirty="0" smtClean="0"/>
          </a:p>
          <a:p>
            <a:endParaRPr lang="fr-CA" sz="4400" dirty="0"/>
          </a:p>
          <a:p>
            <a:r>
              <a:rPr lang="fr-CA" sz="4000" dirty="0"/>
              <a:t>Apporter des modifications à certaines dispositions de la convention collective afin d’améliorer la présence au travail et d’assurer une gestion plus efficiente des processus </a:t>
            </a:r>
            <a:r>
              <a:rPr lang="fr-CA" sz="4000" dirty="0" smtClean="0"/>
              <a:t>visés</a:t>
            </a:r>
            <a:endParaRPr lang="fr-CA" sz="4400" dirty="0" smtClean="0"/>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213299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635896" y="692696"/>
            <a:ext cx="5008520" cy="541864"/>
          </a:xfrm>
        </p:spPr>
        <p:txBody>
          <a:bodyPr>
            <a:normAutofit/>
          </a:bodyPr>
          <a:lstStyle/>
          <a:p>
            <a:pPr algn="r"/>
            <a:r>
              <a:rPr lang="fr-CA" sz="2400" dirty="0" smtClean="0">
                <a:solidFill>
                  <a:schemeClr val="tx1"/>
                </a:solidFill>
              </a:rPr>
              <a:t>Encadrement législatif</a:t>
            </a:r>
            <a:endParaRPr lang="fr-CA" sz="2400" dirty="0">
              <a:solidFill>
                <a:schemeClr val="tx1"/>
              </a:solidFill>
            </a:endParaRPr>
          </a:p>
        </p:txBody>
      </p:sp>
      <p:sp>
        <p:nvSpPr>
          <p:cNvPr id="5" name="Espace réservé du contenu 4"/>
          <p:cNvSpPr>
            <a:spLocks noGrp="1"/>
          </p:cNvSpPr>
          <p:nvPr>
            <p:ph idx="1"/>
            <p:custDataLst>
              <p:tags r:id="rId2"/>
            </p:custDataLst>
          </p:nvPr>
        </p:nvSpPr>
        <p:spPr>
          <a:xfrm>
            <a:off x="620519" y="1395125"/>
            <a:ext cx="7920000" cy="5093715"/>
          </a:xfrm>
        </p:spPr>
        <p:txBody>
          <a:bodyPr>
            <a:normAutofit fontScale="62500" lnSpcReduction="20000"/>
          </a:bodyPr>
          <a:lstStyle/>
          <a:p>
            <a:pPr algn="just"/>
            <a:r>
              <a:rPr lang="fr-CA" sz="4400" dirty="0" smtClean="0">
                <a:solidFill>
                  <a:schemeClr val="tx1"/>
                </a:solidFill>
              </a:rPr>
              <a:t>Le CPNSSS négocie les matières </a:t>
            </a:r>
            <a:r>
              <a:rPr lang="fr-CA" sz="4400" dirty="0" err="1" smtClean="0">
                <a:solidFill>
                  <a:schemeClr val="tx1"/>
                </a:solidFill>
              </a:rPr>
              <a:t>secto-rielles</a:t>
            </a:r>
            <a:r>
              <a:rPr lang="fr-CA" sz="4400" dirty="0" smtClean="0">
                <a:solidFill>
                  <a:schemeClr val="tx1"/>
                </a:solidFill>
              </a:rPr>
              <a:t> et il est tenu de respecter la juridiction qui lui est attribuée par la </a:t>
            </a:r>
            <a:r>
              <a:rPr lang="fr-CA" sz="4400" i="1" dirty="0" smtClean="0">
                <a:solidFill>
                  <a:schemeClr val="tx1"/>
                </a:solidFill>
              </a:rPr>
              <a:t>Loi sur le régime de négociation des conventions collectives dans les secteurs public et parapublic</a:t>
            </a:r>
          </a:p>
          <a:p>
            <a:endParaRPr lang="fr-CA" sz="4400" i="1" dirty="0" smtClean="0">
              <a:solidFill>
                <a:schemeClr val="tx1"/>
              </a:solidFill>
            </a:endParaRPr>
          </a:p>
          <a:p>
            <a:pPr algn="just"/>
            <a:r>
              <a:rPr lang="fr-CA" sz="4400" dirty="0">
                <a:solidFill>
                  <a:schemeClr val="tx1"/>
                </a:solidFill>
              </a:rPr>
              <a:t>Ce dépôt est effectué en considération des dispositions législatives en vigueur. Les pourparlers de négociation devront tenir </a:t>
            </a:r>
            <a:r>
              <a:rPr lang="fr-CA" sz="4500" dirty="0">
                <a:solidFill>
                  <a:schemeClr val="tx1"/>
                </a:solidFill>
              </a:rPr>
              <a:t>compte</a:t>
            </a:r>
            <a:r>
              <a:rPr lang="fr-CA" sz="4400" dirty="0">
                <a:solidFill>
                  <a:schemeClr val="tx1"/>
                </a:solidFill>
              </a:rPr>
              <a:t> de l’introduction de nouvelles </a:t>
            </a:r>
            <a:r>
              <a:rPr lang="fr-CA" sz="4400" dirty="0" err="1" smtClean="0">
                <a:solidFill>
                  <a:schemeClr val="tx1"/>
                </a:solidFill>
              </a:rPr>
              <a:t>dis-positions</a:t>
            </a:r>
            <a:r>
              <a:rPr lang="fr-CA" sz="4400" dirty="0" smtClean="0">
                <a:solidFill>
                  <a:schemeClr val="tx1"/>
                </a:solidFill>
              </a:rPr>
              <a:t> législatives</a:t>
            </a:r>
            <a:endParaRPr lang="fr-CA" sz="4400" dirty="0">
              <a:solidFill>
                <a:schemeClr val="tx1"/>
              </a:solidFill>
            </a:endParaRPr>
          </a:p>
          <a:p>
            <a:pPr marL="68580" indent="0">
              <a:buNone/>
            </a:pPr>
            <a:endParaRPr lang="fr-CA" sz="4400" i="1" dirty="0">
              <a:solidFill>
                <a:srgbClr val="FF0000"/>
              </a:solidFill>
            </a:endParaRP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4058228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fontScale="90000"/>
          </a:bodyPr>
          <a:lstStyle/>
          <a:p>
            <a:pPr algn="r"/>
            <a:r>
              <a:rPr lang="fr-CA" sz="2400" dirty="0" smtClean="0"/>
              <a:t>Résoudre les problématiques d’application et moderniser la convention collective</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Autofit/>
          </a:bodyPr>
          <a:lstStyle/>
          <a:p>
            <a:pPr marL="68580" indent="0">
              <a:buNone/>
            </a:pPr>
            <a:r>
              <a:rPr lang="fr-CA" sz="3000" b="1" dirty="0" smtClean="0"/>
              <a:t>4.1	Application </a:t>
            </a:r>
            <a:r>
              <a:rPr lang="fr-CA" sz="3000" b="1" dirty="0"/>
              <a:t>cohérente de </a:t>
            </a:r>
            <a:r>
              <a:rPr lang="fr-CA" sz="3000" b="1" dirty="0" smtClean="0"/>
              <a:t>certaines 	dispositions </a:t>
            </a:r>
            <a:r>
              <a:rPr lang="fr-CA" sz="3000" b="1" dirty="0"/>
              <a:t>en lien </a:t>
            </a:r>
            <a:r>
              <a:rPr lang="fr-CA" sz="3000" b="1" dirty="0" smtClean="0"/>
              <a:t>	avec </a:t>
            </a:r>
            <a:r>
              <a:rPr lang="fr-CA" sz="3000" b="1" dirty="0"/>
              <a:t>la gestion </a:t>
            </a:r>
            <a:r>
              <a:rPr lang="fr-CA" sz="3000" b="1" dirty="0" smtClean="0"/>
              <a:t>	des </a:t>
            </a:r>
            <a:r>
              <a:rPr lang="fr-CA" sz="3000" b="1" dirty="0"/>
              <a:t>ressources </a:t>
            </a:r>
            <a:r>
              <a:rPr lang="fr-CA" sz="3000" b="1" dirty="0" smtClean="0"/>
              <a:t>humaines </a:t>
            </a:r>
            <a:r>
              <a:rPr lang="fr-CA" sz="3000" b="1" dirty="0"/>
              <a:t>et </a:t>
            </a:r>
            <a:r>
              <a:rPr lang="fr-CA" sz="3000" b="1" dirty="0" smtClean="0"/>
              <a:t>	l’organisation du travail</a:t>
            </a:r>
            <a:endParaRPr lang="fr-CA" sz="3000" b="1" dirty="0"/>
          </a:p>
          <a:p>
            <a:pPr marL="68580" indent="0">
              <a:buNone/>
            </a:pPr>
            <a:endParaRPr lang="fr-CA" sz="3200" dirty="0" smtClean="0"/>
          </a:p>
          <a:p>
            <a:pPr marL="68580" indent="0">
              <a:buNone/>
            </a:pPr>
            <a:r>
              <a:rPr lang="fr-CA" sz="3200" u="sng" dirty="0"/>
              <a:t>Enjeux et problématiques</a:t>
            </a:r>
            <a:r>
              <a:rPr lang="fr-CA" sz="3200" dirty="0"/>
              <a:t> </a:t>
            </a:r>
            <a:r>
              <a:rPr lang="fr-CA" sz="3200" dirty="0" smtClean="0"/>
              <a:t>:</a:t>
            </a:r>
            <a:endParaRPr lang="fr-CA" sz="3200" dirty="0"/>
          </a:p>
          <a:p>
            <a:r>
              <a:rPr lang="fr-CA" sz="3200" dirty="0" smtClean="0"/>
              <a:t>Augmenter la présence au travail (traitement différé, assurance salaire, rappel au travail et disponibilité)</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1229685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fontScale="90000"/>
          </a:bodyPr>
          <a:lstStyle/>
          <a:p>
            <a:pPr algn="r"/>
            <a:r>
              <a:rPr lang="fr-CA" sz="2400" dirty="0" smtClean="0"/>
              <a:t>Résoudre les problématiques d’application et moderniser la convention collective</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a:bodyPr>
          <a:lstStyle/>
          <a:p>
            <a:pPr marL="68580" indent="0">
              <a:buNone/>
            </a:pPr>
            <a:r>
              <a:rPr lang="fr-CA" sz="3200" b="1" dirty="0" smtClean="0"/>
              <a:t>4.2	Adaptation </a:t>
            </a:r>
            <a:r>
              <a:rPr lang="fr-CA" sz="3200" b="1" dirty="0"/>
              <a:t>et mise à jour de </a:t>
            </a:r>
            <a:r>
              <a:rPr lang="fr-CA" sz="3200" b="1" dirty="0" smtClean="0"/>
              <a:t>	certaines </a:t>
            </a:r>
            <a:r>
              <a:rPr lang="fr-CA" sz="3200" b="1" dirty="0"/>
              <a:t>dispositions de la </a:t>
            </a:r>
            <a:r>
              <a:rPr lang="fr-CA" sz="3200" b="1" dirty="0" smtClean="0"/>
              <a:t>	convention collective. </a:t>
            </a:r>
            <a:r>
              <a:rPr lang="fr-CA" sz="3700" dirty="0"/>
              <a:t>	</a:t>
            </a:r>
          </a:p>
          <a:p>
            <a:pPr marL="68580" indent="0">
              <a:buNone/>
            </a:pPr>
            <a:r>
              <a:rPr lang="fr-CA" sz="3700" dirty="0" smtClean="0"/>
              <a:t>	</a:t>
            </a:r>
            <a:endParaRPr lang="fr-CA" sz="3700" dirty="0"/>
          </a:p>
          <a:p>
            <a:r>
              <a:rPr lang="fr-CA" sz="3000" dirty="0"/>
              <a:t>Modifier diverses dispositions de la convention collective afin de la moderniser et d’assurer une gestion plus performante des </a:t>
            </a:r>
            <a:r>
              <a:rPr lang="fr-CA" sz="3000" dirty="0" smtClean="0"/>
              <a:t>ressources</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373243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67007" y="836712"/>
            <a:ext cx="7600808" cy="541864"/>
          </a:xfrm>
        </p:spPr>
        <p:txBody>
          <a:bodyPr>
            <a:normAutofit fontScale="90000"/>
          </a:bodyPr>
          <a:lstStyle/>
          <a:p>
            <a:pPr algn="r"/>
            <a:r>
              <a:rPr lang="fr-CA" sz="2400" dirty="0" smtClean="0"/>
              <a:t>Résoudre les problématiques d’application et moderniser la convention collective</a:t>
            </a:r>
            <a:endParaRPr lang="fr-CA" sz="2400" dirty="0"/>
          </a:p>
        </p:txBody>
      </p:sp>
      <p:sp>
        <p:nvSpPr>
          <p:cNvPr id="5" name="Espace réservé du contenu 4"/>
          <p:cNvSpPr>
            <a:spLocks noGrp="1"/>
          </p:cNvSpPr>
          <p:nvPr>
            <p:ph idx="1"/>
            <p:custDataLst>
              <p:tags r:id="rId2"/>
            </p:custDataLst>
          </p:nvPr>
        </p:nvSpPr>
        <p:spPr>
          <a:xfrm>
            <a:off x="620519" y="1683157"/>
            <a:ext cx="7920000" cy="4805683"/>
          </a:xfrm>
        </p:spPr>
        <p:txBody>
          <a:bodyPr>
            <a:normAutofit fontScale="85000" lnSpcReduction="20000"/>
          </a:bodyPr>
          <a:lstStyle/>
          <a:p>
            <a:pPr marL="68580" indent="0">
              <a:buNone/>
            </a:pPr>
            <a:r>
              <a:rPr lang="fr-CA" sz="4000" b="1" dirty="0" smtClean="0"/>
              <a:t>4.2	Adaptation </a:t>
            </a:r>
            <a:r>
              <a:rPr lang="fr-CA" sz="4000" b="1" dirty="0"/>
              <a:t>et mise à jour de </a:t>
            </a:r>
            <a:r>
              <a:rPr lang="fr-CA" sz="4000" b="1" dirty="0" smtClean="0"/>
              <a:t>	certaines </a:t>
            </a:r>
            <a:r>
              <a:rPr lang="fr-CA" sz="4000" b="1" dirty="0"/>
              <a:t>dispositions de la </a:t>
            </a:r>
            <a:r>
              <a:rPr lang="fr-CA" sz="4000" b="1" dirty="0" smtClean="0"/>
              <a:t>	convention collective</a:t>
            </a:r>
            <a:endParaRPr lang="fr-CA" sz="4000" b="1" dirty="0"/>
          </a:p>
          <a:p>
            <a:pPr marL="68580" indent="0">
              <a:buNone/>
            </a:pPr>
            <a:endParaRPr lang="fr-CA" sz="4000" dirty="0"/>
          </a:p>
          <a:p>
            <a:pPr marL="68580" indent="0">
              <a:buNone/>
            </a:pPr>
            <a:r>
              <a:rPr lang="fr-CA" sz="3800" u="sng" dirty="0"/>
              <a:t>Enjeux et problématiques</a:t>
            </a:r>
            <a:r>
              <a:rPr lang="fr-CA" sz="3800" dirty="0"/>
              <a:t> </a:t>
            </a:r>
            <a:r>
              <a:rPr lang="fr-CA" sz="3800" dirty="0" smtClean="0"/>
              <a:t>:</a:t>
            </a:r>
            <a:endParaRPr lang="fr-CA" sz="3800" dirty="0"/>
          </a:p>
          <a:p>
            <a:r>
              <a:rPr lang="fr-CA" sz="3800" dirty="0" smtClean="0"/>
              <a:t>Révision de la nomenclature</a:t>
            </a:r>
          </a:p>
          <a:p>
            <a:r>
              <a:rPr lang="fr-CA" sz="3800" dirty="0" smtClean="0"/>
              <a:t>Quantité d’information transmise aux syndicats</a:t>
            </a:r>
          </a:p>
          <a:p>
            <a:r>
              <a:rPr lang="fr-CA" sz="3800" dirty="0" smtClean="0"/>
              <a:t>Revoir l’ensemble des lettres d’ententes</a:t>
            </a: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2015330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custDataLst>
              <p:tags r:id="rId1"/>
            </p:custDataLst>
          </p:nvPr>
        </p:nvSpPr>
        <p:spPr>
          <a:xfrm>
            <a:off x="612000" y="2240868"/>
            <a:ext cx="7920000" cy="2376264"/>
          </a:xfrm>
        </p:spPr>
        <p:txBody>
          <a:bodyPr>
            <a:noAutofit/>
          </a:bodyPr>
          <a:lstStyle/>
          <a:p>
            <a:pPr marL="68580" indent="0" algn="ctr">
              <a:buNone/>
            </a:pPr>
            <a:r>
              <a:rPr lang="fr-CA" sz="5400" dirty="0" smtClean="0">
                <a:solidFill>
                  <a:schemeClr val="tx1"/>
                </a:solidFill>
              </a:rPr>
              <a:t>Discussions avec </a:t>
            </a:r>
          </a:p>
          <a:p>
            <a:pPr marL="68580" indent="0" algn="ctr">
              <a:buNone/>
            </a:pPr>
            <a:r>
              <a:rPr lang="fr-CA" sz="5400" dirty="0" smtClean="0">
                <a:solidFill>
                  <a:schemeClr val="tx1"/>
                </a:solidFill>
              </a:rPr>
              <a:t>l’intersyndical</a:t>
            </a:r>
            <a:endParaRPr lang="fr-CA" sz="5400" dirty="0">
              <a:solidFill>
                <a:schemeClr val="tx1"/>
              </a:solidFill>
            </a:endParaRPr>
          </a:p>
        </p:txBody>
      </p:sp>
      <p:sp>
        <p:nvSpPr>
          <p:cNvPr id="7" name="ZoneTexte 6"/>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291833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custDataLst>
              <p:tags r:id="rId1"/>
            </p:custDataLst>
          </p:nvPr>
        </p:nvSpPr>
        <p:spPr>
          <a:xfrm>
            <a:off x="611560" y="1484784"/>
            <a:ext cx="7920000" cy="4896544"/>
          </a:xfrm>
        </p:spPr>
        <p:txBody>
          <a:bodyPr>
            <a:normAutofit fontScale="85000" lnSpcReduction="10000"/>
          </a:bodyPr>
          <a:lstStyle/>
          <a:p>
            <a:pPr marL="68580" indent="0">
              <a:buNone/>
            </a:pPr>
            <a:r>
              <a:rPr lang="fr-CA" sz="5400" dirty="0" smtClean="0">
                <a:solidFill>
                  <a:schemeClr val="tx1"/>
                </a:solidFill>
              </a:rPr>
              <a:t>L’impact de la Loi modifiant </a:t>
            </a:r>
            <a:r>
              <a:rPr lang="fr-CA" sz="5400" dirty="0">
                <a:solidFill>
                  <a:schemeClr val="tx1"/>
                </a:solidFill>
              </a:rPr>
              <a:t>l’organisation et la gouvernance du réseau de la santé et des services sociaux notamment par l’abolition des agences </a:t>
            </a:r>
            <a:r>
              <a:rPr lang="fr-CA" sz="5400" dirty="0" smtClean="0">
                <a:solidFill>
                  <a:schemeClr val="tx1"/>
                </a:solidFill>
              </a:rPr>
              <a:t>régionales (PL 10)</a:t>
            </a:r>
            <a:endParaRPr lang="fr-CA" sz="5400" dirty="0">
              <a:solidFill>
                <a:schemeClr val="tx1"/>
              </a:solidFill>
            </a:endParaRPr>
          </a:p>
        </p:txBody>
      </p:sp>
      <p:sp>
        <p:nvSpPr>
          <p:cNvPr id="7" name="ZoneTexte 6"/>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28388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custDataLst>
              <p:tags r:id="rId1"/>
            </p:custDataLst>
          </p:nvPr>
        </p:nvSpPr>
        <p:spPr>
          <a:xfrm>
            <a:off x="539552" y="1952836"/>
            <a:ext cx="8064896" cy="2952328"/>
          </a:xfrm>
        </p:spPr>
        <p:txBody>
          <a:bodyPr anchor="ctr">
            <a:noAutofit/>
          </a:bodyPr>
          <a:lstStyle/>
          <a:p>
            <a:r>
              <a:rPr lang="fr-CA" sz="3200" b="1" dirty="0" smtClean="0"/>
              <a:t>Proposition :</a:t>
            </a:r>
            <a:br>
              <a:rPr lang="fr-CA" sz="3200" b="1" dirty="0" smtClean="0"/>
            </a:br>
            <a:r>
              <a:rPr lang="fr-CA" sz="3200" b="1" dirty="0" smtClean="0"/>
              <a:t/>
            </a:r>
            <a:br>
              <a:rPr lang="fr-CA" sz="3200" b="1" dirty="0" smtClean="0"/>
            </a:br>
            <a:r>
              <a:rPr lang="fr-CA" sz="3200" b="1" dirty="0" smtClean="0">
                <a:solidFill>
                  <a:schemeClr val="tx1"/>
                </a:solidFill>
              </a:rPr>
              <a:t>Il est proposé que l’on reçoive le rapport verbal sur la négociation des matières sectorielles</a:t>
            </a:r>
            <a:endParaRPr lang="fr-CA" sz="3200" b="1" dirty="0">
              <a:solidFill>
                <a:schemeClr val="tx1"/>
              </a:solidFill>
            </a:endParaRPr>
          </a:p>
        </p:txBody>
      </p:sp>
      <p:sp>
        <p:nvSpPr>
          <p:cNvPr id="8" name="ZoneTexte 7"/>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27068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custDataLst>
              <p:tags r:id="rId1"/>
            </p:custDataLst>
          </p:nvPr>
        </p:nvSpPr>
        <p:spPr>
          <a:xfrm>
            <a:off x="539552" y="692696"/>
            <a:ext cx="8064896" cy="5472608"/>
          </a:xfrm>
        </p:spPr>
        <p:txBody>
          <a:bodyPr anchor="ctr">
            <a:noAutofit/>
          </a:bodyPr>
          <a:lstStyle/>
          <a:p>
            <a:r>
              <a:rPr lang="fr-CA" sz="3200" b="1" dirty="0"/>
              <a:t>Proposition</a:t>
            </a:r>
            <a:r>
              <a:rPr lang="fr-CA" sz="3200" b="1" dirty="0" smtClean="0"/>
              <a:t>:</a:t>
            </a:r>
            <a:br>
              <a:rPr lang="fr-CA" sz="3200" b="1" dirty="0" smtClean="0"/>
            </a:br>
            <a:r>
              <a:rPr lang="fr-CA" sz="3200" b="1" dirty="0" smtClean="0">
                <a:solidFill>
                  <a:schemeClr val="tx1"/>
                </a:solidFill>
              </a:rPr>
              <a:t/>
            </a:r>
            <a:br>
              <a:rPr lang="fr-CA" sz="3200" b="1" dirty="0" smtClean="0">
                <a:solidFill>
                  <a:schemeClr val="tx1"/>
                </a:solidFill>
              </a:rPr>
            </a:br>
            <a:r>
              <a:rPr lang="fr-CA" sz="3200" b="1" dirty="0">
                <a:solidFill>
                  <a:schemeClr val="tx1"/>
                </a:solidFill>
              </a:rPr>
              <a:t>Il est proposé que </a:t>
            </a:r>
            <a:r>
              <a:rPr lang="fr-CA" sz="3200" b="1" dirty="0" smtClean="0">
                <a:solidFill>
                  <a:schemeClr val="tx1"/>
                </a:solidFill>
              </a:rPr>
              <a:t>le conseil de </a:t>
            </a:r>
            <a:r>
              <a:rPr lang="fr-CA" sz="3200" b="1" dirty="0">
                <a:solidFill>
                  <a:schemeClr val="tx1"/>
                </a:solidFill>
              </a:rPr>
              <a:t>négociation </a:t>
            </a:r>
            <a:r>
              <a:rPr lang="fr-CA" sz="3200" b="1" dirty="0" smtClean="0">
                <a:solidFill>
                  <a:schemeClr val="tx1"/>
                </a:solidFill>
              </a:rPr>
              <a:t>sectoriel dénonce </a:t>
            </a:r>
            <a:r>
              <a:rPr lang="fr-CA" sz="3200" b="1" dirty="0">
                <a:solidFill>
                  <a:schemeClr val="tx1"/>
                </a:solidFill>
              </a:rPr>
              <a:t>le </a:t>
            </a:r>
            <a:r>
              <a:rPr lang="fr-CA" sz="3200" b="1" dirty="0" smtClean="0">
                <a:solidFill>
                  <a:schemeClr val="tx1"/>
                </a:solidFill>
              </a:rPr>
              <a:t>mépris dont fait preuve le CPNSSS dans son dépôt à la table sectorielle rendant ce dernier inacceptable</a:t>
            </a:r>
            <a:br>
              <a:rPr lang="fr-CA" sz="3200" b="1" dirty="0" smtClean="0">
                <a:solidFill>
                  <a:schemeClr val="tx1"/>
                </a:solidFill>
              </a:rPr>
            </a:br>
            <a:r>
              <a:rPr lang="fr-CA" sz="3200" b="1" dirty="0">
                <a:solidFill>
                  <a:schemeClr val="tx1"/>
                </a:solidFill>
              </a:rPr>
              <a:t/>
            </a:r>
            <a:br>
              <a:rPr lang="fr-CA" sz="3200" b="1" dirty="0">
                <a:solidFill>
                  <a:schemeClr val="tx1"/>
                </a:solidFill>
              </a:rPr>
            </a:br>
            <a:r>
              <a:rPr lang="fr-CA" sz="3200" b="1" dirty="0" smtClean="0">
                <a:solidFill>
                  <a:schemeClr val="tx1"/>
                </a:solidFill>
              </a:rPr>
              <a:t>Que les syndicats informent leurs membres du contenu de ce dépôt</a:t>
            </a:r>
            <a:endParaRPr lang="fr-CA" sz="3200" b="1" dirty="0">
              <a:solidFill>
                <a:srgbClr val="FF0000"/>
              </a:solidFill>
            </a:endParaRPr>
          </a:p>
        </p:txBody>
      </p:sp>
      <p:sp>
        <p:nvSpPr>
          <p:cNvPr id="8" name="ZoneTexte 7"/>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36421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custDataLst>
              <p:tags r:id="rId1"/>
            </p:custDataLst>
          </p:nvPr>
        </p:nvSpPr>
        <p:spPr>
          <a:xfrm>
            <a:off x="4572000" y="2708920"/>
            <a:ext cx="3672408" cy="1872208"/>
          </a:xfrm>
        </p:spPr>
        <p:txBody>
          <a:bodyPr>
            <a:normAutofit/>
          </a:bodyPr>
          <a:lstStyle/>
          <a:p>
            <a:pPr algn="ctr"/>
            <a:r>
              <a:rPr lang="fr-CA" sz="2800" b="1" dirty="0" smtClean="0"/>
              <a:t>BONS DÉBATS ET MOBILISONS-NOUS!</a:t>
            </a:r>
            <a:r>
              <a:rPr lang="fr-CA" b="1" dirty="0" smtClean="0"/>
              <a:t/>
            </a:r>
            <a:br>
              <a:rPr lang="fr-CA" b="1" dirty="0" smtClean="0"/>
            </a:br>
            <a:endParaRPr lang="fr-CA" b="1" dirty="0">
              <a:solidFill>
                <a:schemeClr val="tx1"/>
              </a:solidFill>
            </a:endParaRPr>
          </a:p>
        </p:txBody>
      </p:sp>
    </p:spTree>
    <p:extLst>
      <p:ext uri="{BB962C8B-B14F-4D97-AF65-F5344CB8AC3E}">
        <p14:creationId xmlns:p14="http://schemas.microsoft.com/office/powerpoint/2010/main" val="1268499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635896" y="692696"/>
            <a:ext cx="5008520" cy="541864"/>
          </a:xfrm>
        </p:spPr>
        <p:txBody>
          <a:bodyPr>
            <a:normAutofit/>
          </a:bodyPr>
          <a:lstStyle/>
          <a:p>
            <a:pPr algn="r"/>
            <a:r>
              <a:rPr lang="fr-CA" sz="2400" dirty="0" smtClean="0">
                <a:solidFill>
                  <a:schemeClr val="tx1"/>
                </a:solidFill>
              </a:rPr>
              <a:t>Contexte</a:t>
            </a:r>
            <a:r>
              <a:rPr lang="fr-CA" sz="2400" dirty="0" smtClean="0">
                <a:solidFill>
                  <a:schemeClr val="accent3">
                    <a:lumMod val="60000"/>
                    <a:lumOff val="40000"/>
                  </a:schemeClr>
                </a:solidFill>
              </a:rPr>
              <a:t> </a:t>
            </a:r>
            <a:endParaRPr lang="fr-CA" sz="2400" dirty="0">
              <a:solidFill>
                <a:srgbClr val="FF0000"/>
              </a:solidFill>
            </a:endParaRPr>
          </a:p>
        </p:txBody>
      </p:sp>
      <p:sp>
        <p:nvSpPr>
          <p:cNvPr id="5" name="Espace réservé du contenu 4"/>
          <p:cNvSpPr>
            <a:spLocks noGrp="1"/>
          </p:cNvSpPr>
          <p:nvPr>
            <p:ph idx="1"/>
            <p:custDataLst>
              <p:tags r:id="rId2"/>
            </p:custDataLst>
          </p:nvPr>
        </p:nvSpPr>
        <p:spPr>
          <a:xfrm>
            <a:off x="703887" y="1484784"/>
            <a:ext cx="7920000" cy="4500000"/>
          </a:xfrm>
        </p:spPr>
        <p:txBody>
          <a:bodyPr>
            <a:normAutofit fontScale="40000" lnSpcReduction="20000"/>
          </a:bodyPr>
          <a:lstStyle/>
          <a:p>
            <a:pPr marL="68580" indent="0">
              <a:buNone/>
            </a:pPr>
            <a:r>
              <a:rPr lang="fr-CA" sz="8000" b="1" dirty="0" smtClean="0">
                <a:solidFill>
                  <a:schemeClr val="tx1"/>
                </a:solidFill>
              </a:rPr>
              <a:t>Selon le CPNSSS :</a:t>
            </a:r>
          </a:p>
          <a:p>
            <a:r>
              <a:rPr lang="fr-CA" sz="7000" dirty="0" smtClean="0">
                <a:solidFill>
                  <a:schemeClr val="tx1"/>
                </a:solidFill>
              </a:rPr>
              <a:t>La main-d’œuvre </a:t>
            </a:r>
            <a:r>
              <a:rPr lang="fr-CA" sz="7000" b="1" dirty="0" smtClean="0">
                <a:solidFill>
                  <a:schemeClr val="tx1"/>
                </a:solidFill>
              </a:rPr>
              <a:t>qualifiée</a:t>
            </a:r>
            <a:r>
              <a:rPr lang="fr-CA" sz="7000" dirty="0" smtClean="0">
                <a:solidFill>
                  <a:schemeClr val="tx1"/>
                </a:solidFill>
              </a:rPr>
              <a:t> est l’une des forces reconnue du réseau</a:t>
            </a:r>
          </a:p>
          <a:p>
            <a:endParaRPr lang="fr-CA" sz="7000" dirty="0" smtClean="0">
              <a:solidFill>
                <a:schemeClr val="tx1"/>
              </a:solidFill>
            </a:endParaRPr>
          </a:p>
          <a:p>
            <a:r>
              <a:rPr lang="fr-CA" sz="7000" dirty="0" smtClean="0">
                <a:solidFill>
                  <a:schemeClr val="tx1"/>
                </a:solidFill>
              </a:rPr>
              <a:t>Les efforts doivent être maintenus pour tenter de diminuer l’utilisation du temps supplémentaire et de la main-d’œuvre indépendante</a:t>
            </a:r>
          </a:p>
          <a:p>
            <a:endParaRPr lang="fr-CA" sz="7000" dirty="0" smtClean="0">
              <a:solidFill>
                <a:schemeClr val="tx1"/>
              </a:solidFill>
            </a:endParaRPr>
          </a:p>
          <a:p>
            <a:r>
              <a:rPr lang="fr-CA" sz="7000" dirty="0" smtClean="0">
                <a:solidFill>
                  <a:schemeClr val="tx1"/>
                </a:solidFill>
              </a:rPr>
              <a:t>Le contexte budgétaire est très difficile</a:t>
            </a:r>
          </a:p>
          <a:p>
            <a:pPr marL="68580" indent="0">
              <a:buNone/>
            </a:pPr>
            <a:endParaRPr lang="fr-CA" sz="8000" dirty="0" smtClean="0">
              <a:solidFill>
                <a:srgbClr val="FF0000"/>
              </a:solidFill>
            </a:endParaRPr>
          </a:p>
          <a:p>
            <a:endParaRPr lang="fr-CA" sz="4400" dirty="0">
              <a:solidFill>
                <a:srgbClr val="FF0000"/>
              </a:solidFill>
            </a:endParaRPr>
          </a:p>
          <a:p>
            <a:endParaRPr lang="fr-CA" sz="4400" i="1" dirty="0" smtClean="0">
              <a:solidFill>
                <a:srgbClr val="FF0000"/>
              </a:solidFill>
            </a:endParaRP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39621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635896" y="692696"/>
            <a:ext cx="5008520" cy="541864"/>
          </a:xfrm>
        </p:spPr>
        <p:txBody>
          <a:bodyPr>
            <a:normAutofit/>
          </a:bodyPr>
          <a:lstStyle/>
          <a:p>
            <a:pPr algn="r"/>
            <a:r>
              <a:rPr lang="fr-CA" sz="2400" dirty="0" smtClean="0">
                <a:solidFill>
                  <a:schemeClr val="tx1"/>
                </a:solidFill>
              </a:rPr>
              <a:t>Contexte</a:t>
            </a:r>
            <a:r>
              <a:rPr lang="fr-CA" sz="2400" dirty="0" smtClean="0">
                <a:solidFill>
                  <a:schemeClr val="accent3">
                    <a:lumMod val="60000"/>
                    <a:lumOff val="40000"/>
                  </a:schemeClr>
                </a:solidFill>
              </a:rPr>
              <a:t> </a:t>
            </a:r>
            <a:endParaRPr lang="fr-CA" sz="2400" dirty="0">
              <a:solidFill>
                <a:srgbClr val="FF0000"/>
              </a:solidFill>
            </a:endParaRPr>
          </a:p>
        </p:txBody>
      </p:sp>
      <p:sp>
        <p:nvSpPr>
          <p:cNvPr id="5" name="Espace réservé du contenu 4"/>
          <p:cNvSpPr>
            <a:spLocks noGrp="1"/>
          </p:cNvSpPr>
          <p:nvPr>
            <p:ph idx="1"/>
            <p:custDataLst>
              <p:tags r:id="rId2"/>
            </p:custDataLst>
          </p:nvPr>
        </p:nvSpPr>
        <p:spPr>
          <a:xfrm>
            <a:off x="703887" y="1484784"/>
            <a:ext cx="7920000" cy="4500000"/>
          </a:xfrm>
        </p:spPr>
        <p:txBody>
          <a:bodyPr>
            <a:normAutofit/>
          </a:bodyPr>
          <a:lstStyle/>
          <a:p>
            <a:pPr marL="68580" indent="0">
              <a:buNone/>
            </a:pPr>
            <a:r>
              <a:rPr lang="fr-CA" sz="3500" b="1" dirty="0" smtClean="0">
                <a:solidFill>
                  <a:schemeClr val="tx1"/>
                </a:solidFill>
              </a:rPr>
              <a:t>Selon le CPNSSS :</a:t>
            </a:r>
          </a:p>
          <a:p>
            <a:r>
              <a:rPr lang="fr-CA" sz="3300" dirty="0" smtClean="0">
                <a:solidFill>
                  <a:schemeClr val="tx1"/>
                </a:solidFill>
              </a:rPr>
              <a:t>En considérant les départs prévus à la retraite, le réseau aura plusieurs défis à relever, dont celui d’attirer et d’intégrer la nouvelle main-d’œuvre. </a:t>
            </a:r>
            <a:endParaRPr lang="fr-CA" sz="3300" dirty="0" smtClean="0">
              <a:solidFill>
                <a:schemeClr val="tx1"/>
              </a:solidFill>
            </a:endParaRPr>
          </a:p>
          <a:p>
            <a:pPr marL="68580" indent="0">
              <a:buNone/>
            </a:pPr>
            <a:endParaRPr lang="fr-CA" sz="8000" dirty="0" smtClean="0">
              <a:solidFill>
                <a:srgbClr val="FF0000"/>
              </a:solidFill>
            </a:endParaRPr>
          </a:p>
          <a:p>
            <a:endParaRPr lang="fr-CA" sz="4400" dirty="0">
              <a:solidFill>
                <a:srgbClr val="FF0000"/>
              </a:solidFill>
            </a:endParaRPr>
          </a:p>
          <a:p>
            <a:endParaRPr lang="fr-CA" sz="4400" i="1" dirty="0" smtClean="0">
              <a:solidFill>
                <a:srgbClr val="FF0000"/>
              </a:solidFill>
            </a:endParaRP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32349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635896" y="692696"/>
            <a:ext cx="5008520" cy="541864"/>
          </a:xfrm>
        </p:spPr>
        <p:txBody>
          <a:bodyPr>
            <a:normAutofit/>
          </a:bodyPr>
          <a:lstStyle/>
          <a:p>
            <a:pPr algn="r"/>
            <a:r>
              <a:rPr lang="fr-CA" sz="2400" dirty="0" smtClean="0">
                <a:solidFill>
                  <a:schemeClr val="tx1"/>
                </a:solidFill>
              </a:rPr>
              <a:t>Priorités de négociation </a:t>
            </a:r>
            <a:endParaRPr lang="fr-CA" sz="2400" dirty="0">
              <a:solidFill>
                <a:schemeClr val="tx1"/>
              </a:solidFill>
            </a:endParaRPr>
          </a:p>
        </p:txBody>
      </p:sp>
      <p:sp>
        <p:nvSpPr>
          <p:cNvPr id="5" name="Espace réservé du contenu 4"/>
          <p:cNvSpPr>
            <a:spLocks noGrp="1"/>
          </p:cNvSpPr>
          <p:nvPr>
            <p:ph idx="1"/>
            <p:custDataLst>
              <p:tags r:id="rId2"/>
            </p:custDataLst>
          </p:nvPr>
        </p:nvSpPr>
        <p:spPr>
          <a:xfrm>
            <a:off x="703887" y="1484784"/>
            <a:ext cx="7920000" cy="4500000"/>
          </a:xfrm>
        </p:spPr>
        <p:txBody>
          <a:bodyPr>
            <a:normAutofit fontScale="77500" lnSpcReduction="20000"/>
          </a:bodyPr>
          <a:lstStyle/>
          <a:p>
            <a:pPr marL="68580" indent="0">
              <a:buNone/>
            </a:pPr>
            <a:r>
              <a:rPr lang="fr-CA" sz="4100" b="1" dirty="0" smtClean="0">
                <a:solidFill>
                  <a:schemeClr val="tx1"/>
                </a:solidFill>
              </a:rPr>
              <a:t>Les priorités du CPNSSS :</a:t>
            </a:r>
          </a:p>
          <a:p>
            <a:pPr algn="just"/>
            <a:r>
              <a:rPr lang="fr-CA" sz="4000" dirty="0" smtClean="0">
                <a:solidFill>
                  <a:schemeClr val="tx1"/>
                </a:solidFill>
              </a:rPr>
              <a:t>Dispenser des soins et services </a:t>
            </a:r>
            <a:r>
              <a:rPr lang="fr-CA" sz="4000" dirty="0" err="1" smtClean="0">
                <a:solidFill>
                  <a:schemeClr val="tx1"/>
                </a:solidFill>
              </a:rPr>
              <a:t>ac-cessibles</a:t>
            </a:r>
            <a:r>
              <a:rPr lang="fr-CA" sz="4000" dirty="0" smtClean="0">
                <a:solidFill>
                  <a:schemeClr val="tx1"/>
                </a:solidFill>
              </a:rPr>
              <a:t>, continus, sécuritaires et de qualité à la population</a:t>
            </a:r>
          </a:p>
          <a:p>
            <a:r>
              <a:rPr lang="fr-CA" sz="4000" dirty="0" smtClean="0">
                <a:solidFill>
                  <a:schemeClr val="tx1"/>
                </a:solidFill>
              </a:rPr>
              <a:t>Améliorer la performance du réseau</a:t>
            </a:r>
          </a:p>
          <a:p>
            <a:r>
              <a:rPr lang="fr-CA" sz="4000" b="1" dirty="0" smtClean="0">
                <a:solidFill>
                  <a:schemeClr val="tx1"/>
                </a:solidFill>
              </a:rPr>
              <a:t>Maximiser la disponibilité de la main-d’œuvre </a:t>
            </a:r>
            <a:r>
              <a:rPr lang="fr-CA" sz="4000" dirty="0" smtClean="0">
                <a:solidFill>
                  <a:schemeClr val="tx1"/>
                </a:solidFill>
              </a:rPr>
              <a:t>et en </a:t>
            </a:r>
            <a:r>
              <a:rPr lang="fr-CA" sz="4000" b="1" dirty="0" smtClean="0">
                <a:solidFill>
                  <a:schemeClr val="tx1"/>
                </a:solidFill>
              </a:rPr>
              <a:t>accroître sa flexibilité et sa mobilité</a:t>
            </a:r>
            <a:endParaRPr lang="fr-CA" sz="4000" dirty="0" smtClean="0">
              <a:solidFill>
                <a:schemeClr val="tx1"/>
              </a:solidFill>
            </a:endParaRPr>
          </a:p>
          <a:p>
            <a:r>
              <a:rPr lang="fr-CA" sz="4000" dirty="0" smtClean="0">
                <a:solidFill>
                  <a:schemeClr val="tx1"/>
                </a:solidFill>
              </a:rPr>
              <a:t>Gérer de manière responsable les ressources financières </a:t>
            </a:r>
          </a:p>
          <a:p>
            <a:pPr marL="68580" indent="0">
              <a:buNone/>
            </a:pPr>
            <a:endParaRPr lang="fr-CA" sz="4400" dirty="0">
              <a:solidFill>
                <a:srgbClr val="FF0000"/>
              </a:solidFill>
            </a:endParaRPr>
          </a:p>
          <a:p>
            <a:endParaRPr lang="fr-CA" sz="4400" i="1" dirty="0" smtClean="0">
              <a:solidFill>
                <a:srgbClr val="FF0000"/>
              </a:solidFill>
            </a:endParaRPr>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417520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custDataLst>
              <p:tags r:id="rId1"/>
            </p:custDataLst>
          </p:nvPr>
        </p:nvSpPr>
        <p:spPr>
          <a:xfrm>
            <a:off x="539552" y="1988840"/>
            <a:ext cx="8064896" cy="3600400"/>
          </a:xfrm>
        </p:spPr>
        <p:txBody>
          <a:bodyPr anchor="ctr">
            <a:noAutofit/>
          </a:bodyPr>
          <a:lstStyle/>
          <a:p>
            <a:pPr algn="ctr"/>
            <a:r>
              <a:rPr lang="fr-CA" sz="5400" b="1" dirty="0"/>
              <a:t>ORIENTATION </a:t>
            </a:r>
            <a:r>
              <a:rPr lang="fr-CA" sz="5400" b="1" dirty="0" smtClean="0"/>
              <a:t>1</a:t>
            </a:r>
            <a:br>
              <a:rPr lang="fr-CA" sz="5400" b="1" dirty="0" smtClean="0"/>
            </a:br>
            <a:r>
              <a:rPr lang="fr-CA" sz="5400" b="1" dirty="0"/>
              <a:t/>
            </a:r>
            <a:br>
              <a:rPr lang="fr-CA" sz="5400" b="1" dirty="0"/>
            </a:br>
            <a:r>
              <a:rPr lang="fr-CA" sz="5400" b="1" dirty="0"/>
              <a:t>Favoriser une contribution optimale des ressources humaines</a:t>
            </a:r>
          </a:p>
        </p:txBody>
      </p:sp>
      <p:sp>
        <p:nvSpPr>
          <p:cNvPr id="8" name="ZoneTexte 7"/>
          <p:cNvSpPr txBox="1"/>
          <p:nvPr>
            <p:custDataLst>
              <p:tags r:id="rId2"/>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370875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0519" y="692696"/>
            <a:ext cx="7920000" cy="792088"/>
          </a:xfrm>
        </p:spPr>
        <p:txBody>
          <a:bodyPr>
            <a:noAutofit/>
          </a:bodyPr>
          <a:lstStyle/>
          <a:p>
            <a:pPr algn="r"/>
            <a:r>
              <a:rPr lang="fr-CA" sz="2400" dirty="0"/>
              <a:t>Favoriser une contribution optimale </a:t>
            </a:r>
            <a:r>
              <a:rPr lang="fr-CA" sz="2400" dirty="0" smtClean="0"/>
              <a:t/>
            </a:r>
            <a:br>
              <a:rPr lang="fr-CA" sz="2400" dirty="0" smtClean="0"/>
            </a:br>
            <a:r>
              <a:rPr lang="fr-CA" sz="2400" dirty="0" smtClean="0"/>
              <a:t>des </a:t>
            </a:r>
            <a:r>
              <a:rPr lang="fr-CA" sz="2400" dirty="0"/>
              <a:t>ressources humaines</a:t>
            </a:r>
          </a:p>
        </p:txBody>
      </p:sp>
      <p:sp>
        <p:nvSpPr>
          <p:cNvPr id="5" name="Espace réservé du contenu 4"/>
          <p:cNvSpPr>
            <a:spLocks noGrp="1"/>
          </p:cNvSpPr>
          <p:nvPr>
            <p:ph idx="1"/>
            <p:custDataLst>
              <p:tags r:id="rId2"/>
            </p:custDataLst>
          </p:nvPr>
        </p:nvSpPr>
        <p:spPr>
          <a:xfrm>
            <a:off x="620519" y="1683157"/>
            <a:ext cx="7920000" cy="4805683"/>
          </a:xfrm>
        </p:spPr>
        <p:txBody>
          <a:bodyPr>
            <a:normAutofit fontScale="77500" lnSpcReduction="20000"/>
          </a:bodyPr>
          <a:lstStyle/>
          <a:p>
            <a:pPr marL="68580" indent="0">
              <a:buNone/>
            </a:pPr>
            <a:r>
              <a:rPr lang="fr-CA" sz="4400" b="1" dirty="0" smtClean="0"/>
              <a:t>1.1	Valorisation </a:t>
            </a:r>
            <a:r>
              <a:rPr lang="fr-CA" sz="4400" b="1" dirty="0"/>
              <a:t>de la disponibilité </a:t>
            </a:r>
            <a:r>
              <a:rPr lang="fr-CA" sz="4400" b="1" dirty="0" smtClean="0"/>
              <a:t>	de </a:t>
            </a:r>
            <a:r>
              <a:rPr lang="fr-CA" sz="4400" b="1" dirty="0"/>
              <a:t>la </a:t>
            </a:r>
            <a:r>
              <a:rPr lang="fr-CA" sz="4400" b="1" dirty="0" smtClean="0"/>
              <a:t>main-d'œuvre</a:t>
            </a:r>
          </a:p>
          <a:p>
            <a:endParaRPr lang="fr-CA" sz="4400" dirty="0"/>
          </a:p>
          <a:p>
            <a:r>
              <a:rPr lang="fr-CA" sz="4400" dirty="0" smtClean="0"/>
              <a:t>Valoriser </a:t>
            </a:r>
            <a:r>
              <a:rPr lang="fr-CA" sz="4400" dirty="0"/>
              <a:t>la présence au travail afin de combler les besoins du </a:t>
            </a:r>
            <a:r>
              <a:rPr lang="fr-CA" sz="4400" dirty="0" smtClean="0"/>
              <a:t>réseau </a:t>
            </a:r>
            <a:endParaRPr lang="fr-CA" sz="4400" dirty="0"/>
          </a:p>
          <a:p>
            <a:r>
              <a:rPr lang="fr-CA" sz="4400" dirty="0" smtClean="0"/>
              <a:t>Redéfinir </a:t>
            </a:r>
            <a:r>
              <a:rPr lang="fr-CA" sz="4400" dirty="0"/>
              <a:t>certaines clauses de la convention collective afin d’augmenter la disponibilité de la </a:t>
            </a:r>
            <a:r>
              <a:rPr lang="fr-CA" sz="4400" dirty="0" smtClean="0"/>
              <a:t>main-d'œuvre</a:t>
            </a:r>
            <a:endParaRPr lang="fr-CA" sz="4400" dirty="0"/>
          </a:p>
          <a:p>
            <a:pPr marL="68580" indent="0">
              <a:buNone/>
            </a:pPr>
            <a:r>
              <a:rPr lang="fr-CA" sz="4400" b="1" dirty="0" smtClean="0"/>
              <a:t> </a:t>
            </a:r>
            <a:r>
              <a:rPr lang="fr-CA" sz="4400" dirty="0"/>
              <a:t>	</a:t>
            </a:r>
          </a:p>
          <a:p>
            <a:pPr marL="68580" indent="0">
              <a:buNone/>
            </a:pPr>
            <a:endParaRPr lang="fr-CA" sz="4400" dirty="0" smtClean="0"/>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2788683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20519" y="692696"/>
            <a:ext cx="7920000" cy="792088"/>
          </a:xfrm>
        </p:spPr>
        <p:txBody>
          <a:bodyPr>
            <a:noAutofit/>
          </a:bodyPr>
          <a:lstStyle/>
          <a:p>
            <a:pPr algn="r"/>
            <a:r>
              <a:rPr lang="fr-CA" sz="2400" dirty="0"/>
              <a:t>Favoriser une contribution optimale </a:t>
            </a:r>
            <a:r>
              <a:rPr lang="fr-CA" sz="2400" dirty="0" smtClean="0"/>
              <a:t/>
            </a:r>
            <a:br>
              <a:rPr lang="fr-CA" sz="2400" dirty="0" smtClean="0"/>
            </a:br>
            <a:r>
              <a:rPr lang="fr-CA" sz="2400" dirty="0" smtClean="0"/>
              <a:t>des </a:t>
            </a:r>
            <a:r>
              <a:rPr lang="fr-CA" sz="2400" dirty="0"/>
              <a:t>ressources humaines</a:t>
            </a:r>
          </a:p>
        </p:txBody>
      </p:sp>
      <p:sp>
        <p:nvSpPr>
          <p:cNvPr id="5" name="Espace réservé du contenu 4"/>
          <p:cNvSpPr>
            <a:spLocks noGrp="1"/>
          </p:cNvSpPr>
          <p:nvPr>
            <p:ph idx="1"/>
            <p:custDataLst>
              <p:tags r:id="rId2"/>
            </p:custDataLst>
          </p:nvPr>
        </p:nvSpPr>
        <p:spPr>
          <a:xfrm>
            <a:off x="620519" y="1679609"/>
            <a:ext cx="7920000" cy="3834075"/>
          </a:xfrm>
        </p:spPr>
        <p:txBody>
          <a:bodyPr>
            <a:normAutofit fontScale="70000" lnSpcReduction="20000"/>
          </a:bodyPr>
          <a:lstStyle/>
          <a:p>
            <a:pPr marL="68580" indent="0">
              <a:buNone/>
            </a:pPr>
            <a:r>
              <a:rPr lang="fr-CA" sz="4900" b="1" dirty="0" smtClean="0"/>
              <a:t>1.1	Valorisation </a:t>
            </a:r>
            <a:r>
              <a:rPr lang="fr-CA" sz="4900" b="1" dirty="0"/>
              <a:t>de la disponibilité </a:t>
            </a:r>
            <a:r>
              <a:rPr lang="fr-CA" sz="4900" b="1" dirty="0" smtClean="0"/>
              <a:t>	de </a:t>
            </a:r>
            <a:r>
              <a:rPr lang="fr-CA" sz="4900" b="1" dirty="0"/>
              <a:t>la </a:t>
            </a:r>
            <a:r>
              <a:rPr lang="fr-CA" sz="4900" b="1" dirty="0" smtClean="0"/>
              <a:t>main-d'œuvre</a:t>
            </a:r>
          </a:p>
          <a:p>
            <a:pPr marL="68580" indent="0">
              <a:buNone/>
            </a:pPr>
            <a:endParaRPr lang="fr-CA" sz="4400" b="1" dirty="0" smtClean="0"/>
          </a:p>
          <a:p>
            <a:pPr marL="68580" indent="0">
              <a:buNone/>
            </a:pPr>
            <a:r>
              <a:rPr lang="fr-CA" sz="4600" u="sng" dirty="0" smtClean="0"/>
              <a:t>Enjeux et problématiques</a:t>
            </a:r>
            <a:r>
              <a:rPr lang="fr-CA" sz="4600" dirty="0" smtClean="0"/>
              <a:t> :</a:t>
            </a:r>
            <a:endParaRPr lang="fr-CA" sz="4600" dirty="0"/>
          </a:p>
          <a:p>
            <a:r>
              <a:rPr lang="fr-CA" sz="4600" dirty="0" smtClean="0"/>
              <a:t>Primes de soir et de nuit majorées</a:t>
            </a:r>
            <a:endParaRPr lang="fr-CA" sz="4600" dirty="0"/>
          </a:p>
          <a:p>
            <a:r>
              <a:rPr lang="fr-CA" sz="4600" dirty="0" smtClean="0"/>
              <a:t>Primes de soins critiques</a:t>
            </a:r>
          </a:p>
          <a:p>
            <a:r>
              <a:rPr lang="fr-CA" sz="4600" dirty="0" smtClean="0"/>
              <a:t>Primes de soir et de nuit </a:t>
            </a:r>
            <a:endParaRPr lang="fr-CA" sz="4600" dirty="0"/>
          </a:p>
          <a:p>
            <a:pPr marL="68580" indent="0">
              <a:buNone/>
            </a:pPr>
            <a:r>
              <a:rPr lang="fr-CA" sz="4400" b="1" dirty="0" smtClean="0"/>
              <a:t> </a:t>
            </a:r>
            <a:r>
              <a:rPr lang="fr-CA" sz="4400" dirty="0"/>
              <a:t>	</a:t>
            </a:r>
          </a:p>
          <a:p>
            <a:pPr marL="68580" indent="0">
              <a:buNone/>
            </a:pPr>
            <a:endParaRPr lang="fr-CA" sz="4400" dirty="0" smtClean="0"/>
          </a:p>
        </p:txBody>
      </p:sp>
      <p:sp>
        <p:nvSpPr>
          <p:cNvPr id="7" name="ZoneTexte 6"/>
          <p:cNvSpPr txBox="1"/>
          <p:nvPr>
            <p:custDataLst>
              <p:tags r:id="rId3"/>
            </p:custDataLst>
          </p:nvPr>
        </p:nvSpPr>
        <p:spPr>
          <a:xfrm>
            <a:off x="4663887" y="70466"/>
            <a:ext cx="3456384" cy="461665"/>
          </a:xfrm>
          <a:prstGeom prst="rect">
            <a:avLst/>
          </a:prstGeom>
          <a:noFill/>
        </p:spPr>
        <p:txBody>
          <a:bodyPr wrap="square" rtlCol="0" anchor="ctr">
            <a:spAutoFit/>
          </a:bodyPr>
          <a:lstStyle/>
          <a:p>
            <a:pPr algn="ctr"/>
            <a:r>
              <a:rPr lang="fr-CA" sz="2400" b="1" dirty="0" smtClean="0">
                <a:solidFill>
                  <a:schemeClr val="bg1"/>
                </a:solidFill>
              </a:rPr>
              <a:t>NÉGOCIATION 2015</a:t>
            </a:r>
            <a:endParaRPr lang="fr-CA" sz="2400" b="1" dirty="0">
              <a:solidFill>
                <a:schemeClr val="bg1"/>
              </a:solidFill>
            </a:endParaRPr>
          </a:p>
        </p:txBody>
      </p:sp>
    </p:spTree>
    <p:extLst>
      <p:ext uri="{BB962C8B-B14F-4D97-AF65-F5344CB8AC3E}">
        <p14:creationId xmlns:p14="http://schemas.microsoft.com/office/powerpoint/2010/main" val="652030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1"/>
</p:tagLst>
</file>

<file path=ppt/tags/tag83.xml><?xml version="1.0" encoding="utf-8"?>
<p:tagLst xmlns:a="http://schemas.openxmlformats.org/drawingml/2006/main" xmlns:r="http://schemas.openxmlformats.org/officeDocument/2006/relationships" xmlns:p="http://schemas.openxmlformats.org/presentationml/2006/main">
  <p:tag name="NUM" val="2"/>
</p:tagLst>
</file>

<file path=ppt/tags/tag84.xml><?xml version="1.0" encoding="utf-8"?>
<p:tagLst xmlns:a="http://schemas.openxmlformats.org/drawingml/2006/main" xmlns:r="http://schemas.openxmlformats.org/officeDocument/2006/relationships" xmlns:p="http://schemas.openxmlformats.org/presentationml/2006/main">
  <p:tag name="NUM" val="3"/>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3"/>
</p:tagLst>
</file>

<file path=ppt/tags/tag91.xml><?xml version="1.0" encoding="utf-8"?>
<p:tagLst xmlns:a="http://schemas.openxmlformats.org/drawingml/2006/main" xmlns:r="http://schemas.openxmlformats.org/officeDocument/2006/relationships" xmlns:p="http://schemas.openxmlformats.org/presentationml/2006/main">
  <p:tag name="NUM" val="1"/>
</p:tagLst>
</file>

<file path=ppt/tags/tag92.xml><?xml version="1.0" encoding="utf-8"?>
<p:tagLst xmlns:a="http://schemas.openxmlformats.org/drawingml/2006/main" xmlns:r="http://schemas.openxmlformats.org/officeDocument/2006/relationships" xmlns:p="http://schemas.openxmlformats.org/presentationml/2006/main">
  <p:tag name="NUM" val="2"/>
</p:tagLst>
</file>

<file path=ppt/tags/tag93.xml><?xml version="1.0" encoding="utf-8"?>
<p:tagLst xmlns:a="http://schemas.openxmlformats.org/drawingml/2006/main" xmlns:r="http://schemas.openxmlformats.org/officeDocument/2006/relationships" xmlns:p="http://schemas.openxmlformats.org/presentationml/2006/main">
  <p:tag name="NUM" val="3"/>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1"/>
</p:tagLst>
</file>

<file path=ppt/tags/tag9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Blogue FSSS - CSN">
      <a:dk1>
        <a:sysClr val="windowText" lastClr="000000"/>
      </a:dk1>
      <a:lt1>
        <a:sysClr val="window" lastClr="FFFFFF"/>
      </a:lt1>
      <a:dk2>
        <a:srgbClr val="595959"/>
      </a:dk2>
      <a:lt2>
        <a:srgbClr val="6EBE43"/>
      </a:lt2>
      <a:accent1>
        <a:srgbClr val="005E2A"/>
      </a:accent1>
      <a:accent2>
        <a:srgbClr val="007EA1"/>
      </a:accent2>
      <a:accent3>
        <a:srgbClr val="A04DA3"/>
      </a:accent3>
      <a:accent4>
        <a:srgbClr val="C4652D"/>
      </a:accent4>
      <a:accent5>
        <a:srgbClr val="8B5D3D"/>
      </a:accent5>
      <a:accent6>
        <a:srgbClr val="5C92B5"/>
      </a:accent6>
      <a:hlink>
        <a:srgbClr val="67AFBD"/>
      </a:hlink>
      <a:folHlink>
        <a:srgbClr val="C2A874"/>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1782</TotalTime>
  <Words>464</Words>
  <Application>Microsoft Office PowerPoint</Application>
  <PresentationFormat>Affichage à l'écran (4:3)</PresentationFormat>
  <Paragraphs>188</Paragraphs>
  <Slides>37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37</vt:i4>
      </vt:variant>
    </vt:vector>
  </HeadingPairs>
  <TitlesOfParts>
    <vt:vector size="42" baseType="lpstr">
      <vt:lpstr>Arial</vt:lpstr>
      <vt:lpstr>Calibri</vt:lpstr>
      <vt:lpstr>Century Gothic</vt:lpstr>
      <vt:lpstr>Wingdings 2</vt:lpstr>
      <vt:lpstr>Austin</vt:lpstr>
      <vt:lpstr>Présentation PowerPoint</vt:lpstr>
      <vt:lpstr>Présentation PowerPoint</vt:lpstr>
      <vt:lpstr>Encadrement législatif</vt:lpstr>
      <vt:lpstr>Contexte </vt:lpstr>
      <vt:lpstr>Contexte </vt:lpstr>
      <vt:lpstr>Priorités de négociation </vt:lpstr>
      <vt:lpstr>ORIENTATION 1  Favoriser une contribution optimale des ressources humaines</vt:lpstr>
      <vt:lpstr>Favoriser une contribution optimale  des ressources humaines</vt:lpstr>
      <vt:lpstr>Favoriser une contribution optimale  des ressources humaines</vt:lpstr>
      <vt:lpstr>Favoriser une contribution optimale  des ressources humaines</vt:lpstr>
      <vt:lpstr>Présentation PowerPoint</vt:lpstr>
      <vt:lpstr>Présentation PowerPoint</vt:lpstr>
      <vt:lpstr>Présentation PowerPoint</vt:lpstr>
      <vt:lpstr>Présentation PowerPoint</vt:lpstr>
      <vt:lpstr>Présentation PowerPoint</vt:lpstr>
      <vt:lpstr>ORIENTATION 2  Favoriser l’innovation dans l’organisation du travail</vt:lpstr>
      <vt:lpstr>Favoriser l’innovation dans l’organisation du travail</vt:lpstr>
      <vt:lpstr>Favoriser l’innovation dans l’organisation du travail</vt:lpstr>
      <vt:lpstr>ORIENTATION 3  Assurer une gestion responsable des ressources</vt:lpstr>
      <vt:lpstr>Assurer une gestion responsable des ressources</vt:lpstr>
      <vt:lpstr>Assurer une gestion responsable des ressources</vt:lpstr>
      <vt:lpstr>Assurer une gestion responsable des ressources</vt:lpstr>
      <vt:lpstr>Assurer une gestion responsable des ressources</vt:lpstr>
      <vt:lpstr>Assurer une gestion responsable des ressources</vt:lpstr>
      <vt:lpstr>Assurer une gestion responsable des ressources</vt:lpstr>
      <vt:lpstr>Assurer une gestion responsable des ressources</vt:lpstr>
      <vt:lpstr>Assurer une gestion responsable des ressources</vt:lpstr>
      <vt:lpstr>ORIENTATION 4  Résoudre les problématiques d’application et moderniser la convention collective</vt:lpstr>
      <vt:lpstr>Résoudre les problématiques d’application et moderniser la convention collective</vt:lpstr>
      <vt:lpstr>Résoudre les problématiques d’application et moderniser la convention collective</vt:lpstr>
      <vt:lpstr>Résoudre les problématiques d’application et moderniser la convention collective</vt:lpstr>
      <vt:lpstr>Résoudre les problématiques d’application et moderniser la convention collective</vt:lpstr>
      <vt:lpstr>Présentation PowerPoint</vt:lpstr>
      <vt:lpstr>Présentation PowerPoint</vt:lpstr>
      <vt:lpstr>Proposition :  Il est proposé que l’on reçoive le rapport verbal sur la négociation des matières sectorielles</vt:lpstr>
      <vt:lpstr>Proposition:  Il est proposé que le conseil de négociation sectoriel dénonce le mépris dont fait preuve le CPNSSS dans son dépôt à la table sectorielle rendant ce dernier inacceptable  Que les syndicats informent leurs membres du contenu de ce dépôt</vt:lpstr>
      <vt:lpstr>BONS DÉBATS ET MOBILISONS-NOUS! </vt:lpstr>
    </vt:vector>
  </TitlesOfParts>
  <Company>CSN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Propositions sur les matières sectorielles</dc:title>
  <dc:creator>Jennifer Paquette</dc:creator>
  <cp:lastModifiedBy>Julie Lampron-Lemire</cp:lastModifiedBy>
  <cp:revision>108</cp:revision>
  <cp:lastPrinted>2015-02-09T18:44:06Z</cp:lastPrinted>
  <dcterms:created xsi:type="dcterms:W3CDTF">2014-05-09T19:14:50Z</dcterms:created>
  <dcterms:modified xsi:type="dcterms:W3CDTF">2015-02-10T16:24:57Z</dcterms:modified>
</cp:coreProperties>
</file>