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29"/>
  </p:notesMasterIdLst>
  <p:handoutMasterIdLst>
    <p:handoutMasterId r:id="rId30"/>
  </p:handoutMasterIdLst>
  <p:sldIdLst>
    <p:sldId id="350" r:id="rId5"/>
    <p:sldId id="361" r:id="rId6"/>
    <p:sldId id="352" r:id="rId7"/>
    <p:sldId id="357" r:id="rId8"/>
    <p:sldId id="370" r:id="rId9"/>
    <p:sldId id="364" r:id="rId10"/>
    <p:sldId id="362" r:id="rId11"/>
    <p:sldId id="374" r:id="rId12"/>
    <p:sldId id="373" r:id="rId13"/>
    <p:sldId id="366" r:id="rId14"/>
    <p:sldId id="367" r:id="rId15"/>
    <p:sldId id="372" r:id="rId16"/>
    <p:sldId id="375" r:id="rId17"/>
    <p:sldId id="365" r:id="rId18"/>
    <p:sldId id="368" r:id="rId19"/>
    <p:sldId id="371" r:id="rId20"/>
    <p:sldId id="376" r:id="rId21"/>
    <p:sldId id="377" r:id="rId22"/>
    <p:sldId id="379" r:id="rId23"/>
    <p:sldId id="380" r:id="rId24"/>
    <p:sldId id="378" r:id="rId25"/>
    <p:sldId id="381" r:id="rId26"/>
    <p:sldId id="369" r:id="rId27"/>
    <p:sldId id="343" r:id="rId28"/>
  </p:sldIdLst>
  <p:sldSz cx="12192000" cy="6858000"/>
  <p:notesSz cx="6980238" cy="9144000"/>
  <p:defaultTextStyle>
    <a:defPPr rtl="0">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eu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804261-CCA7-44C6-886B-460C026D08CD}" v="2" dt="2025-01-20T19:51:50.6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10" autoAdjust="0"/>
    <p:restoredTop sz="95226" autoAdjust="0"/>
  </p:normalViewPr>
  <p:slideViewPr>
    <p:cSldViewPr snapToGrid="0">
      <p:cViewPr varScale="1">
        <p:scale>
          <a:sx n="76" d="100"/>
          <a:sy n="76" d="100"/>
        </p:scale>
        <p:origin x="648" y="20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99" d="100"/>
          <a:sy n="99" d="100"/>
        </p:scale>
        <p:origin x="282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3024770" cy="458788"/>
          </a:xfrm>
          <a:prstGeom prst="rect">
            <a:avLst/>
          </a:prstGeom>
        </p:spPr>
        <p:txBody>
          <a:bodyPr vert="horz" lIns="91440" tIns="45720" rIns="91440" bIns="45720" rtlCol="0"/>
          <a:lstStyle>
            <a:lvl1pPr algn="l">
              <a:defRPr sz="1200"/>
            </a:lvl1pPr>
          </a:lstStyle>
          <a:p>
            <a:pPr rtl="0"/>
            <a:endParaRPr lang="fr-CA"/>
          </a:p>
        </p:txBody>
      </p:sp>
      <p:sp>
        <p:nvSpPr>
          <p:cNvPr id="4" name="Espace réservé du pied de page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4"/>
            <a:ext cx="3024770" cy="458787"/>
          </a:xfrm>
          <a:prstGeom prst="rect">
            <a:avLst/>
          </a:prstGeom>
        </p:spPr>
        <p:txBody>
          <a:bodyPr vert="horz" lIns="91440" tIns="45720" rIns="91440" bIns="45720" rtlCol="0" anchor="b"/>
          <a:lstStyle>
            <a:lvl1pPr algn="l">
              <a:defRPr sz="1200"/>
            </a:lvl1pPr>
          </a:lstStyle>
          <a:p>
            <a:pPr rtl="0"/>
            <a:endParaRPr lang="fr-CA"/>
          </a:p>
        </p:txBody>
      </p:sp>
      <p:sp>
        <p:nvSpPr>
          <p:cNvPr id="5" name="Espace réservé du numéro de diapositive 4">
            <a:extLst>
              <a:ext uri="{FF2B5EF4-FFF2-40B4-BE49-F238E27FC236}">
                <a16:creationId xmlns:a16="http://schemas.microsoft.com/office/drawing/2014/main" id="{AC039FDB-18A0-074D-8BA3-A4C3DE896AF1}"/>
              </a:ext>
            </a:extLst>
          </p:cNvPr>
          <p:cNvSpPr>
            <a:spLocks noGrp="1"/>
          </p:cNvSpPr>
          <p:nvPr>
            <p:ph type="sldNum" sz="quarter" idx="3"/>
          </p:nvPr>
        </p:nvSpPr>
        <p:spPr>
          <a:xfrm>
            <a:off x="3953853" y="8685214"/>
            <a:ext cx="3024770" cy="458787"/>
          </a:xfrm>
          <a:prstGeom prst="rect">
            <a:avLst/>
          </a:prstGeom>
        </p:spPr>
        <p:txBody>
          <a:bodyPr vert="horz" lIns="91440" tIns="45720" rIns="91440" bIns="45720" rtlCol="0" anchor="b"/>
          <a:lstStyle>
            <a:lvl1pPr algn="r">
              <a:defRPr sz="1200"/>
            </a:lvl1pPr>
          </a:lstStyle>
          <a:p>
            <a:pPr rtl="0"/>
            <a:fld id="{8E6D13E5-4CEC-3A4A-8E5D-AFCEE7512EEC}" type="slidenum">
              <a:rPr lang="fr-CA" smtClean="0"/>
              <a:t>‹n°›</a:t>
            </a:fld>
            <a:endParaRPr lang="fr-CA"/>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24770" cy="458788"/>
          </a:xfrm>
          <a:prstGeom prst="rect">
            <a:avLst/>
          </a:prstGeom>
        </p:spPr>
        <p:txBody>
          <a:bodyPr vert="horz" lIns="91440" tIns="45720" rIns="91440" bIns="45720" rtlCol="0"/>
          <a:lstStyle>
            <a:lvl1pPr algn="l">
              <a:defRPr sz="1200"/>
            </a:lvl1pPr>
          </a:lstStyle>
          <a:p>
            <a:pPr rtl="0"/>
            <a:endParaRPr lang="fr-CA" noProof="0"/>
          </a:p>
        </p:txBody>
      </p:sp>
      <p:sp>
        <p:nvSpPr>
          <p:cNvPr id="3" name="Espace réservé à la date 2"/>
          <p:cNvSpPr>
            <a:spLocks noGrp="1"/>
          </p:cNvSpPr>
          <p:nvPr>
            <p:ph type="dt" idx="1"/>
          </p:nvPr>
        </p:nvSpPr>
        <p:spPr>
          <a:xfrm>
            <a:off x="3953853" y="0"/>
            <a:ext cx="3024770" cy="458788"/>
          </a:xfrm>
          <a:prstGeom prst="rect">
            <a:avLst/>
          </a:prstGeom>
        </p:spPr>
        <p:txBody>
          <a:bodyPr vert="horz" lIns="91440" tIns="45720" rIns="91440" bIns="45720" rtlCol="0"/>
          <a:lstStyle>
            <a:lvl1pPr algn="r">
              <a:defRPr sz="1200"/>
            </a:lvl1pPr>
          </a:lstStyle>
          <a:p>
            <a:pPr rtl="0"/>
            <a:fld id="{153D85F4-368A-4495-8C53-B69DA4B8023B}" type="datetime1">
              <a:rPr lang="fr-CA" noProof="0" smtClean="0"/>
              <a:t>2025-02-05</a:t>
            </a:fld>
            <a:endParaRPr lang="fr-CA" noProof="0"/>
          </a:p>
        </p:txBody>
      </p:sp>
      <p:sp>
        <p:nvSpPr>
          <p:cNvPr id="4" name="Espace réservé de l’image des diapositives 3"/>
          <p:cNvSpPr>
            <a:spLocks noGrp="1" noRot="1" noChangeAspect="1"/>
          </p:cNvSpPr>
          <p:nvPr>
            <p:ph type="sldImg" idx="2"/>
          </p:nvPr>
        </p:nvSpPr>
        <p:spPr>
          <a:xfrm>
            <a:off x="746125" y="1143000"/>
            <a:ext cx="5487988" cy="3086100"/>
          </a:xfrm>
          <a:prstGeom prst="rect">
            <a:avLst/>
          </a:prstGeom>
          <a:noFill/>
          <a:ln w="12700">
            <a:solidFill>
              <a:prstClr val="black"/>
            </a:solidFill>
          </a:ln>
        </p:spPr>
        <p:txBody>
          <a:bodyPr vert="horz" lIns="91440" tIns="45720" rIns="91440" bIns="45720" rtlCol="0" anchor="ctr"/>
          <a:lstStyle/>
          <a:p>
            <a:pPr rtl="0"/>
            <a:endParaRPr lang="fr-CA" noProof="0"/>
          </a:p>
        </p:txBody>
      </p:sp>
      <p:sp>
        <p:nvSpPr>
          <p:cNvPr id="5" name="Espace réservé des rétroactions 4"/>
          <p:cNvSpPr>
            <a:spLocks noGrp="1"/>
          </p:cNvSpPr>
          <p:nvPr>
            <p:ph type="body" sz="quarter" idx="3"/>
          </p:nvPr>
        </p:nvSpPr>
        <p:spPr>
          <a:xfrm>
            <a:off x="698024" y="4400550"/>
            <a:ext cx="5584190" cy="3600450"/>
          </a:xfrm>
          <a:prstGeom prst="rect">
            <a:avLst/>
          </a:prstGeom>
        </p:spPr>
        <p:txBody>
          <a:bodyPr vert="horz" lIns="91440" tIns="45720" rIns="91440" bIns="45720" rtlCol="0"/>
          <a:lstStyle/>
          <a:p>
            <a:pPr lvl="0" rtl="0"/>
            <a:r>
              <a:rPr lang="fr-CA" noProof="0"/>
              <a:t>Cliquez pour modifier les styles du texte du masque</a:t>
            </a:r>
          </a:p>
          <a:p>
            <a:pPr lvl="1" rtl="0"/>
            <a:r>
              <a:rPr lang="fr-CA" noProof="0"/>
              <a:t>Deuxième niveau</a:t>
            </a:r>
          </a:p>
          <a:p>
            <a:pPr lvl="2" rtl="0"/>
            <a:r>
              <a:rPr lang="fr-CA" noProof="0"/>
              <a:t>Troisième niveau</a:t>
            </a:r>
          </a:p>
          <a:p>
            <a:pPr lvl="3" rtl="0"/>
            <a:r>
              <a:rPr lang="fr-CA" noProof="0"/>
              <a:t>Quatrième niveau</a:t>
            </a:r>
          </a:p>
          <a:p>
            <a:pPr lvl="4" rtl="0"/>
            <a:r>
              <a:rPr lang="fr-CA" noProof="0"/>
              <a:t>Cinquième niveau</a:t>
            </a:r>
          </a:p>
        </p:txBody>
      </p:sp>
      <p:sp>
        <p:nvSpPr>
          <p:cNvPr id="6" name="Espace réservé du pied de page 5"/>
          <p:cNvSpPr>
            <a:spLocks noGrp="1"/>
          </p:cNvSpPr>
          <p:nvPr>
            <p:ph type="ftr" sz="quarter" idx="4"/>
          </p:nvPr>
        </p:nvSpPr>
        <p:spPr>
          <a:xfrm>
            <a:off x="0" y="8685214"/>
            <a:ext cx="3024770" cy="458787"/>
          </a:xfrm>
          <a:prstGeom prst="rect">
            <a:avLst/>
          </a:prstGeom>
        </p:spPr>
        <p:txBody>
          <a:bodyPr vert="horz" lIns="91440" tIns="45720" rIns="91440" bIns="45720" rtlCol="0" anchor="b"/>
          <a:lstStyle>
            <a:lvl1pPr algn="l">
              <a:defRPr sz="1200"/>
            </a:lvl1pPr>
          </a:lstStyle>
          <a:p>
            <a:pPr rtl="0"/>
            <a:endParaRPr lang="fr-CA" noProof="0"/>
          </a:p>
        </p:txBody>
      </p:sp>
      <p:sp>
        <p:nvSpPr>
          <p:cNvPr id="7" name="Espace réservé du numéro de diapositive 6"/>
          <p:cNvSpPr>
            <a:spLocks noGrp="1"/>
          </p:cNvSpPr>
          <p:nvPr>
            <p:ph type="sldNum" sz="quarter" idx="5"/>
          </p:nvPr>
        </p:nvSpPr>
        <p:spPr>
          <a:xfrm>
            <a:off x="3953853" y="8685214"/>
            <a:ext cx="3024770" cy="458787"/>
          </a:xfrm>
          <a:prstGeom prst="rect">
            <a:avLst/>
          </a:prstGeom>
        </p:spPr>
        <p:txBody>
          <a:bodyPr vert="horz" lIns="91440" tIns="45720" rIns="91440" bIns="45720" rtlCol="0" anchor="b"/>
          <a:lstStyle>
            <a:lvl1pPr algn="r">
              <a:defRPr sz="1200"/>
            </a:lvl1pPr>
          </a:lstStyle>
          <a:p>
            <a:pPr rtl="0"/>
            <a:fld id="{A89C7E07-3C67-C64C-8DA0-0404F6303970}" type="slidenum">
              <a:rPr lang="fr-CA" noProof="0" smtClean="0"/>
              <a:t>‹n°›</a:t>
            </a:fld>
            <a:endParaRPr lang="fr-CA" noProof="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CA" smtClean="0"/>
              <a:t>1</a:t>
            </a:fld>
            <a:endParaRPr lang="fr-CA"/>
          </a:p>
        </p:txBody>
      </p:sp>
    </p:spTree>
    <p:extLst>
      <p:ext uri="{BB962C8B-B14F-4D97-AF65-F5344CB8AC3E}">
        <p14:creationId xmlns:p14="http://schemas.microsoft.com/office/powerpoint/2010/main" val="1973385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CA" smtClean="0"/>
              <a:t>2</a:t>
            </a:fld>
            <a:endParaRPr lang="fr-CA"/>
          </a:p>
        </p:txBody>
      </p:sp>
    </p:spTree>
    <p:extLst>
      <p:ext uri="{BB962C8B-B14F-4D97-AF65-F5344CB8AC3E}">
        <p14:creationId xmlns:p14="http://schemas.microsoft.com/office/powerpoint/2010/main" val="1915133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CA" smtClean="0"/>
              <a:t>3</a:t>
            </a:fld>
            <a:endParaRPr lang="fr-CA"/>
          </a:p>
        </p:txBody>
      </p:sp>
    </p:spTree>
    <p:extLst>
      <p:ext uri="{BB962C8B-B14F-4D97-AF65-F5344CB8AC3E}">
        <p14:creationId xmlns:p14="http://schemas.microsoft.com/office/powerpoint/2010/main" val="3398248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CA" smtClean="0"/>
              <a:t>4</a:t>
            </a:fld>
            <a:endParaRPr lang="fr-CA"/>
          </a:p>
        </p:txBody>
      </p:sp>
    </p:spTree>
    <p:extLst>
      <p:ext uri="{BB962C8B-B14F-4D97-AF65-F5344CB8AC3E}">
        <p14:creationId xmlns:p14="http://schemas.microsoft.com/office/powerpoint/2010/main" val="4022217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CA" smtClean="0"/>
              <a:t>6</a:t>
            </a:fld>
            <a:endParaRPr lang="fr-CA"/>
          </a:p>
        </p:txBody>
      </p:sp>
    </p:spTree>
    <p:extLst>
      <p:ext uri="{BB962C8B-B14F-4D97-AF65-F5344CB8AC3E}">
        <p14:creationId xmlns:p14="http://schemas.microsoft.com/office/powerpoint/2010/main" val="285167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CA" smtClean="0"/>
              <a:t>7</a:t>
            </a:fld>
            <a:endParaRPr lang="fr-CA"/>
          </a:p>
        </p:txBody>
      </p:sp>
    </p:spTree>
    <p:extLst>
      <p:ext uri="{BB962C8B-B14F-4D97-AF65-F5344CB8AC3E}">
        <p14:creationId xmlns:p14="http://schemas.microsoft.com/office/powerpoint/2010/main" val="2108788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rétroactions 2"/>
          <p:cNvSpPr>
            <a:spLocks noGrp="1"/>
          </p:cNvSpPr>
          <p:nvPr>
            <p:ph type="body" idx="1"/>
          </p:nvPr>
        </p:nvSpPr>
        <p:spPr/>
        <p:txBody>
          <a:bodyPr rtlCol="0"/>
          <a:lstStyle/>
          <a:p>
            <a:pPr rtl="0"/>
            <a:endParaRPr lang="fr-CA"/>
          </a:p>
        </p:txBody>
      </p:sp>
      <p:sp>
        <p:nvSpPr>
          <p:cNvPr id="4" name="Espace réservé du numéro de diapositive 3"/>
          <p:cNvSpPr>
            <a:spLocks noGrp="1"/>
          </p:cNvSpPr>
          <p:nvPr>
            <p:ph type="sldNum" sz="quarter" idx="5"/>
          </p:nvPr>
        </p:nvSpPr>
        <p:spPr/>
        <p:txBody>
          <a:bodyPr rtlCol="0"/>
          <a:lstStyle/>
          <a:p>
            <a:pPr rtl="0"/>
            <a:fld id="{A89C7E07-3C67-C64C-8DA0-0404F6303970}" type="slidenum">
              <a:rPr lang="fr-CA" smtClean="0"/>
              <a:t>24</a:t>
            </a:fld>
            <a:endParaRPr lang="fr-CA"/>
          </a:p>
        </p:txBody>
      </p:sp>
    </p:spTree>
    <p:extLst>
      <p:ext uri="{BB962C8B-B14F-4D97-AF65-F5344CB8AC3E}">
        <p14:creationId xmlns:p14="http://schemas.microsoft.com/office/powerpoint/2010/main" val="18238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rtlCol="0" anchor="b">
            <a:noAutofit/>
          </a:bodyPr>
          <a:lstStyle>
            <a:lvl1pPr algn="l">
              <a:defRPr sz="6000" b="1" i="0" spc="100" baseline="0">
                <a:solidFill>
                  <a:schemeClr val="bg1"/>
                </a:solidFill>
                <a:latin typeface="+mj-lt"/>
              </a:defRPr>
            </a:lvl1pPr>
          </a:lstStyle>
          <a:p>
            <a:pPr rtl="0"/>
            <a:r>
              <a:rPr lang="fr-FR" noProof="0"/>
              <a:t>Modifiez le style du titre</a:t>
            </a:r>
            <a:endParaRPr lang="fr-CA" noProof="0" dirty="0"/>
          </a:p>
        </p:txBody>
      </p:sp>
      <p:grpSp>
        <p:nvGrpSpPr>
          <p:cNvPr id="9" name="Groupe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orme libre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11" name="Forme libre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12" name="Forme libre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grpSp>
      <p:sp>
        <p:nvSpPr>
          <p:cNvPr id="18" name="Espace réservé au texte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rtlCol="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cxnSp>
        <p:nvCxnSpPr>
          <p:cNvPr id="13" name="Connecteur droit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e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orme libre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21" name="Forme libre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22" name="Forme libre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grpSp>
      <p:sp>
        <p:nvSpPr>
          <p:cNvPr id="32" name="Titr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fr-FR" noProof="0"/>
              <a:t>Modifiez le style du titre</a:t>
            </a:r>
            <a:endParaRPr lang="fr-CA" noProof="0" dirty="0"/>
          </a:p>
        </p:txBody>
      </p:sp>
      <p:cxnSp>
        <p:nvCxnSpPr>
          <p:cNvPr id="33" name="Connecteur droit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Espace réservé du texte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pour modifier les styles du texte du masque</a:t>
            </a:r>
          </a:p>
        </p:txBody>
      </p:sp>
      <p:sp>
        <p:nvSpPr>
          <p:cNvPr id="25" name="Espace réservé du texte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pour modifier les styles du texte du masque</a:t>
            </a:r>
          </a:p>
        </p:txBody>
      </p:sp>
      <p:sp>
        <p:nvSpPr>
          <p:cNvPr id="27" name="Espace réservé au contenu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fr-FR" noProof="0"/>
              <a:t>Cliquez pour modifier les styles du texte du masque</a:t>
            </a:r>
          </a:p>
        </p:txBody>
      </p:sp>
      <p:sp>
        <p:nvSpPr>
          <p:cNvPr id="28" name="Espace réservé du contenu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fr-FR" noProof="0"/>
              <a:t>Cliquez pour modifier les styles du texte du masque</a:t>
            </a:r>
          </a:p>
        </p:txBody>
      </p:sp>
      <p:cxnSp>
        <p:nvCxnSpPr>
          <p:cNvPr id="15" name="Connecteur linéaire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Espace réservé à la date 1">
            <a:extLst>
              <a:ext uri="{FF2B5EF4-FFF2-40B4-BE49-F238E27FC236}">
                <a16:creationId xmlns:a16="http://schemas.microsoft.com/office/drawing/2014/main" id="{4914D182-A7DD-4F7B-B207-262854316EDA}"/>
              </a:ext>
            </a:extLst>
          </p:cNvPr>
          <p:cNvSpPr>
            <a:spLocks noGrp="1"/>
          </p:cNvSpPr>
          <p:nvPr>
            <p:ph type="dt" sz="half" idx="14"/>
          </p:nvPr>
        </p:nvSpPr>
        <p:spPr/>
        <p:txBody>
          <a:bodyPr rtlCol="0"/>
          <a:lstStyle/>
          <a:p>
            <a:pPr rtl="0"/>
            <a:fld id="{1D45B9F5-9A4C-4DC6-B219-64EA16FE9943}" type="datetime4">
              <a:rPr lang="fr-CA" noProof="0" smtClean="0">
                <a:latin typeface="+mn-lt"/>
              </a:rPr>
              <a:t>5 février 2025</a:t>
            </a:fld>
            <a:endParaRPr lang="fr-CA" noProof="0" dirty="0">
              <a:latin typeface="+mn-lt"/>
            </a:endParaRPr>
          </a:p>
        </p:txBody>
      </p:sp>
      <p:sp>
        <p:nvSpPr>
          <p:cNvPr id="3" name="Espace réservé du pied de page 2">
            <a:extLst>
              <a:ext uri="{FF2B5EF4-FFF2-40B4-BE49-F238E27FC236}">
                <a16:creationId xmlns:a16="http://schemas.microsoft.com/office/drawing/2014/main" id="{10B29252-5D0B-4B9D-9FBD-8EC0929FE096}"/>
              </a:ext>
            </a:extLst>
          </p:cNvPr>
          <p:cNvSpPr>
            <a:spLocks noGrp="1"/>
          </p:cNvSpPr>
          <p:nvPr>
            <p:ph type="ftr" sz="quarter" idx="15"/>
          </p:nvPr>
        </p:nvSpPr>
        <p:spPr/>
        <p:txBody>
          <a:bodyPr rtlCol="0"/>
          <a:lstStyle/>
          <a:p>
            <a:pPr rtl="0"/>
            <a:r>
              <a:rPr lang="fr-CA" noProof="0" dirty="0"/>
              <a:t>Rapport annuel</a:t>
            </a:r>
            <a:endParaRPr lang="fr-CA" b="0" noProof="0" dirty="0"/>
          </a:p>
        </p:txBody>
      </p:sp>
      <p:sp>
        <p:nvSpPr>
          <p:cNvPr id="4" name="Espace réservé du numéro de diapositive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rtlCol="0"/>
          <a:lstStyle/>
          <a:p>
            <a:pPr rtl="0"/>
            <a:fld id="{294A09A9-5501-47C1-A89A-A340965A2BE2}" type="slidenum">
              <a:rPr lang="fr-CA" noProof="0" smtClean="0"/>
              <a:pPr rtl="0"/>
              <a:t>‹n°›</a:t>
            </a:fld>
            <a:endParaRPr lang="fr-CA" noProof="0" dirty="0"/>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e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orme libre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39" name="Forme libre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40" name="Forme libre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grpSp>
      <p:sp>
        <p:nvSpPr>
          <p:cNvPr id="32" name="Titr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fr-FR" noProof="0"/>
              <a:t>Modifiez le style du titre</a:t>
            </a:r>
            <a:endParaRPr lang="fr-CA" noProof="0" dirty="0"/>
          </a:p>
        </p:txBody>
      </p:sp>
      <p:cxnSp>
        <p:nvCxnSpPr>
          <p:cNvPr id="33" name="Connecteur droit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Espace réservé du texte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fr-FR" noProof="0"/>
              <a:t>Cliquez pour modifier les styles du texte du masque</a:t>
            </a:r>
          </a:p>
        </p:txBody>
      </p:sp>
      <p:sp>
        <p:nvSpPr>
          <p:cNvPr id="27" name="Espace réservé du contenu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fr-FR" noProof="0"/>
              <a:t>Cliquez pour modifier les styles du texte du masque</a:t>
            </a:r>
          </a:p>
        </p:txBody>
      </p:sp>
      <p:sp>
        <p:nvSpPr>
          <p:cNvPr id="20" name="Espace réservé du texte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fr-FR" noProof="0"/>
              <a:t>Cliquez pour modifier les styles du texte du masque</a:t>
            </a:r>
          </a:p>
        </p:txBody>
      </p:sp>
      <p:sp>
        <p:nvSpPr>
          <p:cNvPr id="21" name="Espace réservé au contenu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fr-FR" noProof="0"/>
              <a:t>Cliquez pour modifier les styles du texte du masque</a:t>
            </a:r>
          </a:p>
        </p:txBody>
      </p:sp>
      <p:sp>
        <p:nvSpPr>
          <p:cNvPr id="22" name="Espace réservé du texte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fr-FR" noProof="0"/>
              <a:t>Cliquez pour modifier les styles du texte du masque</a:t>
            </a:r>
          </a:p>
        </p:txBody>
      </p:sp>
      <p:sp>
        <p:nvSpPr>
          <p:cNvPr id="24" name="Espace réservé du contenu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fr-FR" noProof="0"/>
              <a:t>Cliquez pour modifier les styles du texte du masque</a:t>
            </a:r>
          </a:p>
        </p:txBody>
      </p:sp>
      <p:cxnSp>
        <p:nvCxnSpPr>
          <p:cNvPr id="26" name="Connecteur linéaire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Connecteur droit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Espace réservé à la date 1">
            <a:extLst>
              <a:ext uri="{FF2B5EF4-FFF2-40B4-BE49-F238E27FC236}">
                <a16:creationId xmlns:a16="http://schemas.microsoft.com/office/drawing/2014/main" id="{F0FA07F3-F8E4-4505-85EC-22734AC68792}"/>
              </a:ext>
            </a:extLst>
          </p:cNvPr>
          <p:cNvSpPr>
            <a:spLocks noGrp="1"/>
          </p:cNvSpPr>
          <p:nvPr>
            <p:ph type="dt" sz="half" idx="14"/>
          </p:nvPr>
        </p:nvSpPr>
        <p:spPr/>
        <p:txBody>
          <a:bodyPr rtlCol="0"/>
          <a:lstStyle/>
          <a:p>
            <a:pPr rtl="0"/>
            <a:fld id="{1E1D128D-703C-4FDE-B792-9E07051A8C32}" type="datetime4">
              <a:rPr lang="fr-CA" noProof="0" smtClean="0">
                <a:latin typeface="+mn-lt"/>
              </a:rPr>
              <a:t>5 février 2025</a:t>
            </a:fld>
            <a:endParaRPr lang="fr-CA" noProof="0" dirty="0">
              <a:latin typeface="+mn-lt"/>
            </a:endParaRPr>
          </a:p>
        </p:txBody>
      </p:sp>
      <p:sp>
        <p:nvSpPr>
          <p:cNvPr id="3" name="Espace réservé du pied de page 2">
            <a:extLst>
              <a:ext uri="{FF2B5EF4-FFF2-40B4-BE49-F238E27FC236}">
                <a16:creationId xmlns:a16="http://schemas.microsoft.com/office/drawing/2014/main" id="{D5165D22-FEF5-4F30-8822-5D2378806A9B}"/>
              </a:ext>
            </a:extLst>
          </p:cNvPr>
          <p:cNvSpPr>
            <a:spLocks noGrp="1"/>
          </p:cNvSpPr>
          <p:nvPr>
            <p:ph type="ftr" sz="quarter" idx="15"/>
          </p:nvPr>
        </p:nvSpPr>
        <p:spPr/>
        <p:txBody>
          <a:bodyPr rtlCol="0"/>
          <a:lstStyle/>
          <a:p>
            <a:pPr rtl="0"/>
            <a:r>
              <a:rPr lang="fr-CA" noProof="0" dirty="0"/>
              <a:t>Rapport annuel</a:t>
            </a:r>
            <a:endParaRPr lang="fr-CA" b="0" noProof="0" dirty="0"/>
          </a:p>
        </p:txBody>
      </p:sp>
      <p:sp>
        <p:nvSpPr>
          <p:cNvPr id="4" name="Espace réservé du numéro de diapositive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rtlCol="0"/>
          <a:lstStyle/>
          <a:p>
            <a:pPr rtl="0"/>
            <a:fld id="{294A09A9-5501-47C1-A89A-A340965A2BE2}" type="slidenum">
              <a:rPr lang="fr-CA" noProof="0" smtClean="0"/>
              <a:pPr rtl="0"/>
              <a:t>‹n°›</a:t>
            </a:fld>
            <a:endParaRPr lang="fr-CA" noProof="0" dirty="0"/>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ynthèse ">
    <p:bg>
      <p:bgPr>
        <a:solidFill>
          <a:schemeClr val="tx1"/>
        </a:solidFill>
        <a:effectLst/>
      </p:bgPr>
    </p:bg>
    <p:spTree>
      <p:nvGrpSpPr>
        <p:cNvPr id="1" name=""/>
        <p:cNvGrpSpPr/>
        <p:nvPr/>
      </p:nvGrpSpPr>
      <p:grpSpPr>
        <a:xfrm>
          <a:off x="0" y="0"/>
          <a:ext cx="0" cy="0"/>
          <a:chOff x="0" y="0"/>
          <a:chExt cx="0" cy="0"/>
        </a:xfrm>
      </p:grpSpPr>
      <p:sp>
        <p:nvSpPr>
          <p:cNvPr id="32" name="Titr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fr-FR" noProof="0"/>
              <a:t>Modifiez le style du titre</a:t>
            </a:r>
            <a:endParaRPr lang="fr-CA" noProof="0" dirty="0"/>
          </a:p>
        </p:txBody>
      </p:sp>
      <p:cxnSp>
        <p:nvCxnSpPr>
          <p:cNvPr id="33" name="Connecteur droit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Espace réservé du texte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rtlCol="0">
            <a:noAutofit/>
          </a:bodyPr>
          <a:lstStyle>
            <a:lvl1pPr marL="0" indent="0">
              <a:buNone/>
              <a:defRPr sz="1600">
                <a:latin typeface="+mn-lt"/>
              </a:defRPr>
            </a:lvl1pPr>
          </a:lstStyle>
          <a:p>
            <a:pPr lvl="0" rtl="0"/>
            <a:r>
              <a:rPr lang="fr-FR" noProof="0"/>
              <a:t>Cliquez pour modifier les styles du texte du masque</a:t>
            </a:r>
          </a:p>
        </p:txBody>
      </p:sp>
      <p:grpSp>
        <p:nvGrpSpPr>
          <p:cNvPr id="15" name="Groupe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orme libre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17" name="Forme libre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18" name="Forme libre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grpSp>
      <p:sp>
        <p:nvSpPr>
          <p:cNvPr id="4" name="Espace réservé au texte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fr-FR" noProof="0"/>
              <a:t>Cliquez pour modifier les styles du texte du masque</a:t>
            </a:r>
          </a:p>
        </p:txBody>
      </p:sp>
      <p:sp>
        <p:nvSpPr>
          <p:cNvPr id="21" name="Espace réservé du texte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rtlCol="0">
            <a:noAutofit/>
          </a:bodyPr>
          <a:lstStyle>
            <a:lvl1pPr marL="0" indent="0">
              <a:buNone/>
              <a:defRPr sz="1600">
                <a:latin typeface="+mn-lt"/>
              </a:defRPr>
            </a:lvl1pPr>
          </a:lstStyle>
          <a:p>
            <a:pPr lvl="0" rtl="0"/>
            <a:r>
              <a:rPr lang="fr-FR" noProof="0"/>
              <a:t>Cliquez pour modifier les styles du texte du masque</a:t>
            </a:r>
          </a:p>
        </p:txBody>
      </p:sp>
      <p:sp>
        <p:nvSpPr>
          <p:cNvPr id="22" name="Espace réservé au texte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fr-FR" noProof="0"/>
              <a:t>Cliquez pour modifier les styles du texte du masque</a:t>
            </a:r>
          </a:p>
        </p:txBody>
      </p:sp>
      <p:sp>
        <p:nvSpPr>
          <p:cNvPr id="23" name="Espace réservé du texte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rtlCol="0">
            <a:noAutofit/>
          </a:bodyPr>
          <a:lstStyle>
            <a:lvl1pPr marL="0" indent="0">
              <a:buNone/>
              <a:defRPr sz="1600">
                <a:latin typeface="+mn-lt"/>
              </a:defRPr>
            </a:lvl1pPr>
          </a:lstStyle>
          <a:p>
            <a:pPr lvl="0" rtl="0"/>
            <a:r>
              <a:rPr lang="fr-FR" noProof="0"/>
              <a:t>Cliquez pour modifier les styles du texte du masque</a:t>
            </a:r>
          </a:p>
        </p:txBody>
      </p:sp>
      <p:sp>
        <p:nvSpPr>
          <p:cNvPr id="24" name="Espace réservé au texte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fr-FR" noProof="0"/>
              <a:t>Cliquez pour modifier les styles du texte du masque</a:t>
            </a:r>
          </a:p>
        </p:txBody>
      </p:sp>
      <p:sp>
        <p:nvSpPr>
          <p:cNvPr id="25" name="Espace réservé du texte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rtlCol="0">
            <a:noAutofit/>
          </a:bodyPr>
          <a:lstStyle>
            <a:lvl1pPr marL="0" indent="0">
              <a:buNone/>
              <a:defRPr sz="1600">
                <a:latin typeface="+mn-lt"/>
              </a:defRPr>
            </a:lvl1pPr>
          </a:lstStyle>
          <a:p>
            <a:pPr lvl="0" rtl="0"/>
            <a:r>
              <a:rPr lang="fr-FR" noProof="0"/>
              <a:t>Cliquez pour modifier les styles du texte du masque</a:t>
            </a:r>
          </a:p>
        </p:txBody>
      </p:sp>
      <p:sp>
        <p:nvSpPr>
          <p:cNvPr id="26" name="Espace réservé au texte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fr-FR" noProof="0"/>
              <a:t>Cliquez pour modifier les styles du texte du masque</a:t>
            </a:r>
          </a:p>
        </p:txBody>
      </p:sp>
      <p:sp>
        <p:nvSpPr>
          <p:cNvPr id="27" name="Espace réservé du texte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rtlCol="0">
            <a:noAutofit/>
          </a:bodyPr>
          <a:lstStyle>
            <a:lvl1pPr marL="0" indent="0">
              <a:buNone/>
              <a:defRPr sz="1600">
                <a:latin typeface="+mn-lt"/>
              </a:defRPr>
            </a:lvl1pPr>
          </a:lstStyle>
          <a:p>
            <a:pPr lvl="0" rtl="0"/>
            <a:r>
              <a:rPr lang="fr-FR" noProof="0"/>
              <a:t>Cliquez pour modifier les styles du texte du masque</a:t>
            </a:r>
          </a:p>
        </p:txBody>
      </p:sp>
      <p:sp>
        <p:nvSpPr>
          <p:cNvPr id="28" name="Espace réservé au texte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fr-FR" noProof="0"/>
              <a:t>Cliquez pour modifier les styles du texte du masque</a:t>
            </a:r>
          </a:p>
        </p:txBody>
      </p:sp>
      <p:sp>
        <p:nvSpPr>
          <p:cNvPr id="2" name="Espace réservé à la date 1">
            <a:extLst>
              <a:ext uri="{FF2B5EF4-FFF2-40B4-BE49-F238E27FC236}">
                <a16:creationId xmlns:a16="http://schemas.microsoft.com/office/drawing/2014/main" id="{EC45E38A-5516-4C3E-88FC-0DCBD876054B}"/>
              </a:ext>
            </a:extLst>
          </p:cNvPr>
          <p:cNvSpPr>
            <a:spLocks noGrp="1"/>
          </p:cNvSpPr>
          <p:nvPr>
            <p:ph type="dt" sz="half" idx="21"/>
          </p:nvPr>
        </p:nvSpPr>
        <p:spPr/>
        <p:txBody>
          <a:bodyPr rtlCol="0"/>
          <a:lstStyle/>
          <a:p>
            <a:pPr rtl="0"/>
            <a:fld id="{E68F0E03-E97D-4597-BAB6-0F4D9AB4476D}" type="datetime4">
              <a:rPr lang="fr-CA" noProof="0" smtClean="0">
                <a:latin typeface="+mn-lt"/>
              </a:rPr>
              <a:t>5 février 2025</a:t>
            </a:fld>
            <a:endParaRPr lang="fr-CA" noProof="0" dirty="0">
              <a:latin typeface="+mn-lt"/>
            </a:endParaRPr>
          </a:p>
        </p:txBody>
      </p:sp>
      <p:sp>
        <p:nvSpPr>
          <p:cNvPr id="5" name="Espace réservé du pied de page 4">
            <a:extLst>
              <a:ext uri="{FF2B5EF4-FFF2-40B4-BE49-F238E27FC236}">
                <a16:creationId xmlns:a16="http://schemas.microsoft.com/office/drawing/2014/main" id="{14225273-038D-4F51-A093-83D80104F21A}"/>
              </a:ext>
            </a:extLst>
          </p:cNvPr>
          <p:cNvSpPr>
            <a:spLocks noGrp="1"/>
          </p:cNvSpPr>
          <p:nvPr>
            <p:ph type="ftr" sz="quarter" idx="22"/>
          </p:nvPr>
        </p:nvSpPr>
        <p:spPr/>
        <p:txBody>
          <a:bodyPr rtlCol="0"/>
          <a:lstStyle/>
          <a:p>
            <a:pPr rtl="0"/>
            <a:r>
              <a:rPr lang="fr-CA" noProof="0" dirty="0"/>
              <a:t>Rapport annuel</a:t>
            </a:r>
            <a:endParaRPr lang="fr-CA" b="0" noProof="0" dirty="0"/>
          </a:p>
        </p:txBody>
      </p:sp>
      <p:sp>
        <p:nvSpPr>
          <p:cNvPr id="6" name="Espace réservé du numéro de diapositive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rtlCol="0"/>
          <a:lstStyle/>
          <a:p>
            <a:pPr rtl="0"/>
            <a:fld id="{294A09A9-5501-47C1-A89A-A340965A2BE2}" type="slidenum">
              <a:rPr lang="fr-CA" noProof="0" smtClean="0"/>
              <a:pPr rtl="0"/>
              <a:t>‹n°›</a:t>
            </a:fld>
            <a:endParaRPr lang="fr-CA" noProof="0" dirty="0"/>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rci">
    <p:bg>
      <p:bgPr>
        <a:solidFill>
          <a:schemeClr val="tx1"/>
        </a:solidFill>
        <a:effectLst/>
      </p:bgPr>
    </p:bg>
    <p:spTree>
      <p:nvGrpSpPr>
        <p:cNvPr id="1" name=""/>
        <p:cNvGrpSpPr/>
        <p:nvPr/>
      </p:nvGrpSpPr>
      <p:grpSpPr>
        <a:xfrm>
          <a:off x="0" y="0"/>
          <a:ext cx="0" cy="0"/>
          <a:chOff x="0" y="0"/>
          <a:chExt cx="0" cy="0"/>
        </a:xfrm>
      </p:grpSpPr>
      <p:sp>
        <p:nvSpPr>
          <p:cNvPr id="16" name="Espace réservé au texte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rtlCol="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17" name="Sous-titr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rtlCol="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endParaRPr lang="fr-CA" noProof="0" dirty="0"/>
          </a:p>
        </p:txBody>
      </p:sp>
      <p:sp>
        <p:nvSpPr>
          <p:cNvPr id="26" name="Titr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rtlCol="0" anchor="b" anchorCtr="0">
            <a:normAutofit/>
          </a:bodyPr>
          <a:lstStyle>
            <a:lvl1pPr>
              <a:defRPr sz="4400" b="1" i="0">
                <a:latin typeface="+mj-lt"/>
              </a:defRPr>
            </a:lvl1pPr>
          </a:lstStyle>
          <a:p>
            <a:pPr rtl="0"/>
            <a:r>
              <a:rPr lang="fr-FR" noProof="0"/>
              <a:t>Modifiez le style du titre</a:t>
            </a:r>
            <a:endParaRPr lang="fr-CA" noProof="0" dirty="0"/>
          </a:p>
        </p:txBody>
      </p:sp>
      <p:cxnSp>
        <p:nvCxnSpPr>
          <p:cNvPr id="27" name="Connecteur droit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Espace réservé d’image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rtlCol="0"/>
          <a:lstStyle/>
          <a:p>
            <a:pPr rtl="0"/>
            <a:r>
              <a:rPr lang="fr-FR" noProof="0"/>
              <a:t>Cliquez sur l'icône pour ajouter une image</a:t>
            </a:r>
            <a:endParaRPr lang="fr-CA" noProof="0" dirty="0"/>
          </a:p>
        </p:txBody>
      </p:sp>
      <p:grpSp>
        <p:nvGrpSpPr>
          <p:cNvPr id="30" name="Groupe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orme libre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32" name="Forme libre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33" name="Forme libre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dre du jour">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Forme automatiqu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8" name="Forme libre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9" name="Forme libre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10" name="Forme libre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fr-CA" noProof="0" dirty="0"/>
            </a:p>
          </p:txBody>
        </p:sp>
        <p:sp>
          <p:nvSpPr>
            <p:cNvPr id="11" name="Forme libre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grpSp>
      <p:sp>
        <p:nvSpPr>
          <p:cNvPr id="12" name="Titr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spc="50" baseline="0">
                <a:latin typeface="+mj-lt"/>
              </a:defRPr>
            </a:lvl1pPr>
          </a:lstStyle>
          <a:p>
            <a:pPr rtl="0"/>
            <a:r>
              <a:rPr lang="fr-FR" noProof="0"/>
              <a:t>Modifiez le style du titre</a:t>
            </a:r>
            <a:endParaRPr lang="fr-CA" noProof="0" dirty="0"/>
          </a:p>
        </p:txBody>
      </p:sp>
      <p:cxnSp>
        <p:nvCxnSpPr>
          <p:cNvPr id="13" name="Connecteur droit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Espace réservé au texte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15" name="Espace réservé au texte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cxnSp>
        <p:nvCxnSpPr>
          <p:cNvPr id="16" name="Connecteur linéaire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Espace réservé au texte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18" name="Espace réservé au texte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cxnSp>
        <p:nvCxnSpPr>
          <p:cNvPr id="20" name="Connecteur droit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Espace réservé au texte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22" name="Espace réservé au texte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cxnSp>
        <p:nvCxnSpPr>
          <p:cNvPr id="23" name="Connecteur droit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Espace réservé au texte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25" name="Espace réservé au texte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cxnSp>
        <p:nvCxnSpPr>
          <p:cNvPr id="26" name="Connecteur linéaire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Espace réservé au texte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28" name="Espace réservé au texte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2" name="Espace réservé à la date 1">
            <a:extLst>
              <a:ext uri="{FF2B5EF4-FFF2-40B4-BE49-F238E27FC236}">
                <a16:creationId xmlns:a16="http://schemas.microsoft.com/office/drawing/2014/main" id="{62655503-4608-4F79-A5D4-B2F67958F263}"/>
              </a:ext>
            </a:extLst>
          </p:cNvPr>
          <p:cNvSpPr>
            <a:spLocks noGrp="1"/>
          </p:cNvSpPr>
          <p:nvPr>
            <p:ph type="dt" sz="half" idx="25"/>
          </p:nvPr>
        </p:nvSpPr>
        <p:spPr/>
        <p:txBody>
          <a:bodyPr rtlCol="0"/>
          <a:lstStyle/>
          <a:p>
            <a:pPr rtl="0"/>
            <a:fld id="{6B854BCF-1B8A-4731-A015-4474F5562135}" type="datetime4">
              <a:rPr lang="fr-CA" noProof="0" smtClean="0">
                <a:latin typeface="+mn-lt"/>
              </a:rPr>
              <a:t>5 février 2025</a:t>
            </a:fld>
            <a:endParaRPr lang="fr-CA" noProof="0" dirty="0">
              <a:latin typeface="+mn-lt"/>
            </a:endParaRPr>
          </a:p>
        </p:txBody>
      </p:sp>
      <p:sp>
        <p:nvSpPr>
          <p:cNvPr id="3" name="Espace réservé du pied de page 2">
            <a:extLst>
              <a:ext uri="{FF2B5EF4-FFF2-40B4-BE49-F238E27FC236}">
                <a16:creationId xmlns:a16="http://schemas.microsoft.com/office/drawing/2014/main" id="{9DAFA395-FE4C-4A99-A74E-57757D8473E1}"/>
              </a:ext>
            </a:extLst>
          </p:cNvPr>
          <p:cNvSpPr>
            <a:spLocks noGrp="1"/>
          </p:cNvSpPr>
          <p:nvPr>
            <p:ph type="ftr" sz="quarter" idx="26"/>
          </p:nvPr>
        </p:nvSpPr>
        <p:spPr/>
        <p:txBody>
          <a:bodyPr rtlCol="0"/>
          <a:lstStyle/>
          <a:p>
            <a:pPr rtl="0"/>
            <a:r>
              <a:rPr lang="fr-CA" noProof="0" dirty="0"/>
              <a:t>Rapport annuel</a:t>
            </a:r>
            <a:endParaRPr lang="fr-CA" b="0" noProof="0" dirty="0"/>
          </a:p>
        </p:txBody>
      </p:sp>
      <p:sp>
        <p:nvSpPr>
          <p:cNvPr id="4" name="Espace réservé du numéro de diapositive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rtlCol="0"/>
          <a:lstStyle/>
          <a:p>
            <a:pPr rtl="0"/>
            <a:fld id="{294A09A9-5501-47C1-A89A-A340965A2BE2}" type="slidenum">
              <a:rPr lang="fr-CA" noProof="0" smtClean="0"/>
              <a:pPr rtl="0"/>
              <a:t>‹n°›</a:t>
            </a:fld>
            <a:endParaRPr lang="fr-CA" noProof="0" dirty="0"/>
          </a:p>
        </p:txBody>
      </p:sp>
    </p:spTree>
    <p:extLst>
      <p:ext uri="{BB962C8B-B14F-4D97-AF65-F5344CB8AC3E}">
        <p14:creationId xmlns:p14="http://schemas.microsoft.com/office/powerpoint/2010/main" val="40930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e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orme libre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16" name="Forme libre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19" name="Forme libre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grpSp>
      <p:sp>
        <p:nvSpPr>
          <p:cNvPr id="14" name="Espace réservé d’image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rtlCol="0"/>
          <a:lstStyle/>
          <a:p>
            <a:pPr rtl="0"/>
            <a:r>
              <a:rPr lang="fr-FR" noProof="0"/>
              <a:t>Cliquez sur l'icône pour ajouter une image</a:t>
            </a:r>
            <a:endParaRPr lang="fr-CA" noProof="0" dirty="0"/>
          </a:p>
        </p:txBody>
      </p:sp>
      <p:sp>
        <p:nvSpPr>
          <p:cNvPr id="9" name="Titr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fr-FR" noProof="0"/>
              <a:t>Modifiez le style du titre</a:t>
            </a:r>
            <a:endParaRPr lang="fr-CA" noProof="0" dirty="0"/>
          </a:p>
        </p:txBody>
      </p:sp>
      <p:cxnSp>
        <p:nvCxnSpPr>
          <p:cNvPr id="17" name="Connecteur droit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Espace réservé au texte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rtlCol="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2" name="Espace réservé à la date 1">
            <a:extLst>
              <a:ext uri="{FF2B5EF4-FFF2-40B4-BE49-F238E27FC236}">
                <a16:creationId xmlns:a16="http://schemas.microsoft.com/office/drawing/2014/main" id="{CA64E0B3-57C5-4DAF-8531-F39610E77C09}"/>
              </a:ext>
            </a:extLst>
          </p:cNvPr>
          <p:cNvSpPr>
            <a:spLocks noGrp="1"/>
          </p:cNvSpPr>
          <p:nvPr>
            <p:ph type="dt" sz="half" idx="14"/>
          </p:nvPr>
        </p:nvSpPr>
        <p:spPr/>
        <p:txBody>
          <a:bodyPr rtlCol="0"/>
          <a:lstStyle/>
          <a:p>
            <a:pPr rtl="0"/>
            <a:fld id="{B8293EA6-6A83-414A-8D7C-4E2E44BE5E53}" type="datetime4">
              <a:rPr lang="fr-CA" noProof="0" smtClean="0">
                <a:latin typeface="+mn-lt"/>
              </a:rPr>
              <a:t>5 février 2025</a:t>
            </a:fld>
            <a:endParaRPr lang="fr-CA" noProof="0" dirty="0">
              <a:latin typeface="+mn-lt"/>
            </a:endParaRPr>
          </a:p>
        </p:txBody>
      </p:sp>
      <p:sp>
        <p:nvSpPr>
          <p:cNvPr id="3" name="Espace réservé du pied de page 2">
            <a:extLst>
              <a:ext uri="{FF2B5EF4-FFF2-40B4-BE49-F238E27FC236}">
                <a16:creationId xmlns:a16="http://schemas.microsoft.com/office/drawing/2014/main" id="{B7E0EC46-C626-4D58-AB64-0B3B850D1482}"/>
              </a:ext>
            </a:extLst>
          </p:cNvPr>
          <p:cNvSpPr>
            <a:spLocks noGrp="1"/>
          </p:cNvSpPr>
          <p:nvPr>
            <p:ph type="ftr" sz="quarter" idx="15"/>
          </p:nvPr>
        </p:nvSpPr>
        <p:spPr/>
        <p:txBody>
          <a:bodyPr rtlCol="0"/>
          <a:lstStyle/>
          <a:p>
            <a:pPr rtl="0"/>
            <a:r>
              <a:rPr lang="fr-CA" noProof="0" dirty="0"/>
              <a:t>Rapport annuel</a:t>
            </a:r>
            <a:endParaRPr lang="fr-CA" b="0" noProof="0" dirty="0"/>
          </a:p>
        </p:txBody>
      </p:sp>
      <p:sp>
        <p:nvSpPr>
          <p:cNvPr id="4" name="Espace réservé du numéro de diapositive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rtlCol="0"/>
          <a:lstStyle/>
          <a:p>
            <a:pPr rtl="0"/>
            <a:fld id="{294A09A9-5501-47C1-A89A-A340965A2BE2}" type="slidenum">
              <a:rPr lang="fr-CA" noProof="0" smtClean="0"/>
              <a:pPr rtl="0"/>
              <a:t>‹n°›</a:t>
            </a:fld>
            <a:endParaRPr lang="fr-CA" noProof="0" dirty="0"/>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use">
    <p:bg>
      <p:bgPr>
        <a:solidFill>
          <a:schemeClr val="tx1"/>
        </a:solidFill>
        <a:effectLst/>
      </p:bgPr>
    </p:bg>
    <p:spTree>
      <p:nvGrpSpPr>
        <p:cNvPr id="1" name=""/>
        <p:cNvGrpSpPr/>
        <p:nvPr/>
      </p:nvGrpSpPr>
      <p:grpSpPr>
        <a:xfrm>
          <a:off x="0" y="0"/>
          <a:ext cx="0" cy="0"/>
          <a:chOff x="0" y="0"/>
          <a:chExt cx="0" cy="0"/>
        </a:xfrm>
      </p:grpSpPr>
      <p:sp>
        <p:nvSpPr>
          <p:cNvPr id="21" name="Espace réservé d’image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rtlCol="0"/>
          <a:lstStyle/>
          <a:p>
            <a:pPr rtl="0"/>
            <a:r>
              <a:rPr lang="fr-FR" noProof="0"/>
              <a:t>Cliquez sur l'icône pour ajouter une image</a:t>
            </a:r>
            <a:endParaRPr lang="fr-CA" noProof="0" dirty="0"/>
          </a:p>
        </p:txBody>
      </p:sp>
      <p:sp>
        <p:nvSpPr>
          <p:cNvPr id="18" name="Titr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rtlCol="0" anchor="b" anchorCtr="0">
            <a:normAutofit/>
          </a:bodyPr>
          <a:lstStyle>
            <a:lvl1pPr>
              <a:defRPr sz="4100" b="1" i="0" baseline="0">
                <a:solidFill>
                  <a:schemeClr val="tx1"/>
                </a:solidFill>
                <a:latin typeface="+mj-lt"/>
              </a:defRPr>
            </a:lvl1pPr>
          </a:lstStyle>
          <a:p>
            <a:pPr rtl="0"/>
            <a:r>
              <a:rPr lang="fr-FR" noProof="0"/>
              <a:t>Modifiez le style du titre</a:t>
            </a:r>
            <a:endParaRPr lang="fr-CA" noProof="0" dirty="0"/>
          </a:p>
        </p:txBody>
      </p:sp>
      <p:cxnSp>
        <p:nvCxnSpPr>
          <p:cNvPr id="20" name="Connecteur droit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e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orme libre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24" name="Forme libre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25" name="Forme libre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p:bg>
      <p:bgPr>
        <a:solidFill>
          <a:schemeClr val="tx1"/>
        </a:solidFill>
        <a:effectLst/>
      </p:bgPr>
    </p:bg>
    <p:spTree>
      <p:nvGrpSpPr>
        <p:cNvPr id="1" name=""/>
        <p:cNvGrpSpPr/>
        <p:nvPr/>
      </p:nvGrpSpPr>
      <p:grpSpPr>
        <a:xfrm>
          <a:off x="0" y="0"/>
          <a:ext cx="0" cy="0"/>
          <a:chOff x="0" y="0"/>
          <a:chExt cx="0" cy="0"/>
        </a:xfrm>
      </p:grpSpPr>
      <p:sp>
        <p:nvSpPr>
          <p:cNvPr id="6" name="Espace réservé du graphique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rtlCol="0"/>
          <a:lstStyle>
            <a:lvl1pPr>
              <a:defRPr>
                <a:solidFill>
                  <a:schemeClr val="tx1"/>
                </a:solidFill>
              </a:defRPr>
            </a:lvl1pPr>
          </a:lstStyle>
          <a:p>
            <a:pPr rtl="0"/>
            <a:r>
              <a:rPr lang="fr-FR" noProof="0"/>
              <a:t>Cliquez sur l'icône pour ajouter un graphique</a:t>
            </a:r>
            <a:endParaRPr lang="fr-CA" noProof="0"/>
          </a:p>
        </p:txBody>
      </p:sp>
      <p:sp>
        <p:nvSpPr>
          <p:cNvPr id="16" name="Titre 1">
            <a:extLst>
              <a:ext uri="{FF2B5EF4-FFF2-40B4-BE49-F238E27FC236}">
                <a16:creationId xmlns:a16="http://schemas.microsoft.com/office/drawing/2014/main" id="{109B023A-F28F-184D-BA48-3F1C0502AE0A}"/>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fr-CA" noProof="0"/>
              <a:t>Cliquez pour modifier </a:t>
            </a:r>
          </a:p>
        </p:txBody>
      </p:sp>
      <p:sp>
        <p:nvSpPr>
          <p:cNvPr id="2" name="Espace réservé à la date 1">
            <a:extLst>
              <a:ext uri="{FF2B5EF4-FFF2-40B4-BE49-F238E27FC236}">
                <a16:creationId xmlns:a16="http://schemas.microsoft.com/office/drawing/2014/main" id="{371012B1-809A-45CE-9FED-46D08DC8C42B}"/>
              </a:ext>
            </a:extLst>
          </p:cNvPr>
          <p:cNvSpPr>
            <a:spLocks noGrp="1"/>
          </p:cNvSpPr>
          <p:nvPr>
            <p:ph type="dt" sz="half" idx="11"/>
          </p:nvPr>
        </p:nvSpPr>
        <p:spPr/>
        <p:txBody>
          <a:bodyPr rtlCol="0"/>
          <a:lstStyle/>
          <a:p>
            <a:pPr rtl="0"/>
            <a:fld id="{2161441A-549E-40D8-8BB9-2A77068B6533}" type="datetime4">
              <a:rPr lang="fr-CA" noProof="0" smtClean="0">
                <a:latin typeface="+mn-lt"/>
              </a:rPr>
              <a:t>5 février 2025</a:t>
            </a:fld>
            <a:endParaRPr lang="fr-CA" noProof="0">
              <a:latin typeface="+mn-lt"/>
            </a:endParaRPr>
          </a:p>
        </p:txBody>
      </p:sp>
      <p:sp>
        <p:nvSpPr>
          <p:cNvPr id="3" name="Espace réservé du pied de page 2">
            <a:extLst>
              <a:ext uri="{FF2B5EF4-FFF2-40B4-BE49-F238E27FC236}">
                <a16:creationId xmlns:a16="http://schemas.microsoft.com/office/drawing/2014/main" id="{3FB6FA27-6601-4107-A3C9-808CB4430246}"/>
              </a:ext>
            </a:extLst>
          </p:cNvPr>
          <p:cNvSpPr>
            <a:spLocks noGrp="1"/>
          </p:cNvSpPr>
          <p:nvPr>
            <p:ph type="ftr" sz="quarter" idx="12"/>
          </p:nvPr>
        </p:nvSpPr>
        <p:spPr/>
        <p:txBody>
          <a:bodyPr rtlCol="0"/>
          <a:lstStyle/>
          <a:p>
            <a:pPr rtl="0"/>
            <a:r>
              <a:rPr lang="fr-CA" noProof="0"/>
              <a:t>Rapport annuel</a:t>
            </a:r>
            <a:endParaRPr lang="fr-CA" b="0" noProof="0"/>
          </a:p>
        </p:txBody>
      </p:sp>
      <p:sp>
        <p:nvSpPr>
          <p:cNvPr id="4" name="Espace réservé du numéro de diapositive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rtlCol="0"/>
          <a:lstStyle/>
          <a:p>
            <a:pPr rtl="0"/>
            <a:fld id="{294A09A9-5501-47C1-A89A-A340965A2BE2}" type="slidenum">
              <a:rPr lang="fr-CA" noProof="0" smtClean="0"/>
              <a:pPr rtl="0"/>
              <a:t>‹n°›</a:t>
            </a:fld>
            <a:endParaRPr lang="fr-CA" noProof="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re 1">
            <a:extLst>
              <a:ext uri="{FF2B5EF4-FFF2-40B4-BE49-F238E27FC236}">
                <a16:creationId xmlns:a16="http://schemas.microsoft.com/office/drawing/2014/main" id="{109B023A-F28F-184D-BA48-3F1C0502AE0A}"/>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fr-CA" noProof="0"/>
              <a:t>Cliquez pour modifier </a:t>
            </a:r>
          </a:p>
        </p:txBody>
      </p:sp>
      <p:sp>
        <p:nvSpPr>
          <p:cNvPr id="9" name="Espace réservé du tableau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rtlCol="0"/>
          <a:lstStyle/>
          <a:p>
            <a:pPr rtl="0"/>
            <a:r>
              <a:rPr lang="fr-FR" noProof="0"/>
              <a:t>Cliquez sur l'icône pour ajouter un tableau</a:t>
            </a:r>
            <a:endParaRPr lang="fr-CA" noProof="0"/>
          </a:p>
        </p:txBody>
      </p:sp>
      <p:sp>
        <p:nvSpPr>
          <p:cNvPr id="2" name="Espace réservé à la date 1">
            <a:extLst>
              <a:ext uri="{FF2B5EF4-FFF2-40B4-BE49-F238E27FC236}">
                <a16:creationId xmlns:a16="http://schemas.microsoft.com/office/drawing/2014/main" id="{9B2411D2-78FE-46C1-9EA9-C6A882903B53}"/>
              </a:ext>
            </a:extLst>
          </p:cNvPr>
          <p:cNvSpPr>
            <a:spLocks noGrp="1"/>
          </p:cNvSpPr>
          <p:nvPr>
            <p:ph type="dt" sz="half" idx="11"/>
          </p:nvPr>
        </p:nvSpPr>
        <p:spPr/>
        <p:txBody>
          <a:bodyPr rtlCol="0"/>
          <a:lstStyle/>
          <a:p>
            <a:pPr rtl="0"/>
            <a:fld id="{8E8CD2E7-4C84-4E58-9939-CB73E7563B9E}" type="datetime4">
              <a:rPr lang="fr-CA" noProof="0" smtClean="0">
                <a:latin typeface="+mn-lt"/>
              </a:rPr>
              <a:t>5 février 2025</a:t>
            </a:fld>
            <a:endParaRPr lang="fr-CA" noProof="0">
              <a:latin typeface="+mn-lt"/>
            </a:endParaRPr>
          </a:p>
        </p:txBody>
      </p:sp>
      <p:sp>
        <p:nvSpPr>
          <p:cNvPr id="3" name="Espace réservé du pied de page 2">
            <a:extLst>
              <a:ext uri="{FF2B5EF4-FFF2-40B4-BE49-F238E27FC236}">
                <a16:creationId xmlns:a16="http://schemas.microsoft.com/office/drawing/2014/main" id="{C04DAF8F-82DB-4DBE-9041-71217A4516CB}"/>
              </a:ext>
            </a:extLst>
          </p:cNvPr>
          <p:cNvSpPr>
            <a:spLocks noGrp="1"/>
          </p:cNvSpPr>
          <p:nvPr>
            <p:ph type="ftr" sz="quarter" idx="12"/>
          </p:nvPr>
        </p:nvSpPr>
        <p:spPr/>
        <p:txBody>
          <a:bodyPr rtlCol="0"/>
          <a:lstStyle/>
          <a:p>
            <a:pPr rtl="0"/>
            <a:r>
              <a:rPr lang="fr-CA" noProof="0"/>
              <a:t>Rapport annuel</a:t>
            </a:r>
            <a:endParaRPr lang="fr-CA" b="0" noProof="0"/>
          </a:p>
        </p:txBody>
      </p:sp>
      <p:sp>
        <p:nvSpPr>
          <p:cNvPr id="4" name="Espace réservé du numéro de diapositive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rtlCol="0"/>
          <a:lstStyle/>
          <a:p>
            <a:pPr rtl="0"/>
            <a:fld id="{294A09A9-5501-47C1-A89A-A340965A2BE2}" type="slidenum">
              <a:rPr lang="fr-CA" noProof="0" smtClean="0"/>
              <a:pPr rtl="0"/>
              <a:t>‹n°›</a:t>
            </a:fld>
            <a:endParaRPr lang="fr-CA" noProof="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tion">
    <p:bg>
      <p:bgPr>
        <a:solidFill>
          <a:schemeClr val="tx1"/>
        </a:solidFill>
        <a:effectLst/>
      </p:bgPr>
    </p:bg>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rtlCol="0" anchor="t" anchorCtr="0">
            <a:normAutofit/>
          </a:bodyPr>
          <a:lstStyle>
            <a:lvl1pPr>
              <a:lnSpc>
                <a:spcPct val="100000"/>
              </a:lnSpc>
              <a:defRPr sz="2800" b="0" i="0">
                <a:solidFill>
                  <a:schemeClr val="bg1"/>
                </a:solidFill>
                <a:latin typeface="+mn-lt"/>
              </a:defRPr>
            </a:lvl1pPr>
          </a:lstStyle>
          <a:p>
            <a:pPr rtl="0"/>
            <a:r>
              <a:rPr lang="fr-FR" noProof="0"/>
              <a:t>Modifiez le style du titre</a:t>
            </a:r>
            <a:endParaRPr lang="fr-CA" noProof="0" dirty="0"/>
          </a:p>
        </p:txBody>
      </p:sp>
      <p:sp>
        <p:nvSpPr>
          <p:cNvPr id="10" name="Zone de texte 9">
            <a:extLst>
              <a:ext uri="{FF2B5EF4-FFF2-40B4-BE49-F238E27FC236}">
                <a16:creationId xmlns:a16="http://schemas.microsoft.com/office/drawing/2014/main" id="{E902327D-DBD4-7A4E-ABF2-A946A559A8AD}"/>
              </a:ext>
            </a:extLst>
          </p:cNvPr>
          <p:cNvSpPr txBox="1"/>
          <p:nvPr userDrawn="1"/>
        </p:nvSpPr>
        <p:spPr>
          <a:xfrm>
            <a:off x="699948" y="-94266"/>
            <a:ext cx="1589372" cy="6247864"/>
          </a:xfrm>
          <a:prstGeom prst="rect">
            <a:avLst/>
          </a:prstGeom>
          <a:noFill/>
        </p:spPr>
        <p:txBody>
          <a:bodyPr wrap="square" rtlCol="0">
            <a:spAutoFit/>
          </a:bodyPr>
          <a:lstStyle/>
          <a:p>
            <a:pPr rtl="0"/>
            <a:r>
              <a:rPr lang="fr-CA" sz="20000" b="1" noProof="0" dirty="0">
                <a:solidFill>
                  <a:schemeClr val="bg1"/>
                </a:solidFill>
              </a:rPr>
              <a:t>« </a:t>
            </a:r>
          </a:p>
        </p:txBody>
      </p:sp>
      <p:grpSp>
        <p:nvGrpSpPr>
          <p:cNvPr id="18" name="Groupe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Forme automatiqu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20" name="Forme libre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21" name="Forme libre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22" name="Forme libre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fr-CA" noProof="0" dirty="0"/>
            </a:p>
          </p:txBody>
        </p:sp>
        <p:sp>
          <p:nvSpPr>
            <p:cNvPr id="23" name="Forme libre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grpSp>
      <p:grpSp>
        <p:nvGrpSpPr>
          <p:cNvPr id="24" name="Groupe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orme libre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26" name="Forme libre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27" name="Forme libre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Équipe">
    <p:bg>
      <p:bgPr>
        <a:solidFill>
          <a:schemeClr val="tx1"/>
        </a:solidFill>
        <a:effectLst/>
      </p:bgPr>
    </p:bg>
    <p:spTree>
      <p:nvGrpSpPr>
        <p:cNvPr id="1" name=""/>
        <p:cNvGrpSpPr/>
        <p:nvPr/>
      </p:nvGrpSpPr>
      <p:grpSpPr>
        <a:xfrm>
          <a:off x="0" y="0"/>
          <a:ext cx="0" cy="0"/>
          <a:chOff x="0" y="0"/>
          <a:chExt cx="0" cy="0"/>
        </a:xfrm>
      </p:grpSpPr>
      <p:grpSp>
        <p:nvGrpSpPr>
          <p:cNvPr id="25" name="Groupe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orme libre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27" name="Forme libre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36" name="Forme libre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grpSp>
      <p:sp>
        <p:nvSpPr>
          <p:cNvPr id="38" name="Espace réservé de l’image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rtlCol="0"/>
          <a:lstStyle/>
          <a:p>
            <a:pPr rtl="0"/>
            <a:r>
              <a:rPr lang="fr-FR" noProof="0"/>
              <a:t>Cliquez sur l'icône pour ajouter une image</a:t>
            </a:r>
            <a:endParaRPr lang="fr-CA" noProof="0" dirty="0"/>
          </a:p>
        </p:txBody>
      </p:sp>
      <p:sp>
        <p:nvSpPr>
          <p:cNvPr id="61" name="Titr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fr-FR" noProof="0"/>
              <a:t>Modifiez le style du titre</a:t>
            </a:r>
            <a:endParaRPr lang="fr-CA" noProof="0" dirty="0"/>
          </a:p>
        </p:txBody>
      </p:sp>
      <p:cxnSp>
        <p:nvCxnSpPr>
          <p:cNvPr id="62" name="Connecteur droit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Espace réservé de l’image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rtlCol="0"/>
          <a:lstStyle/>
          <a:p>
            <a:pPr rtl="0"/>
            <a:r>
              <a:rPr lang="fr-FR" noProof="0"/>
              <a:t>Cliquez sur l'icône pour ajouter une image</a:t>
            </a:r>
            <a:endParaRPr lang="fr-CA" noProof="0" dirty="0"/>
          </a:p>
        </p:txBody>
      </p:sp>
      <p:sp>
        <p:nvSpPr>
          <p:cNvPr id="72" name="Espace réservé au texte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73" name="Espace réservé au texte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74" name="Espace réservé au texte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75" name="Espace réservé au texte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76" name="Espace réservé au texte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77" name="Espace réservé au texte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78" name="Espace réservé au texte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79" name="Espace réservé au texte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grpSp>
        <p:nvGrpSpPr>
          <p:cNvPr id="23" name="Groupe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Forme automatiqu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29" name="Forme libre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30" name="Forme libre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sp>
          <p:nvSpPr>
            <p:cNvPr id="31" name="Forme libre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fr-CA" noProof="0" dirty="0"/>
            </a:p>
          </p:txBody>
        </p:sp>
        <p:sp>
          <p:nvSpPr>
            <p:cNvPr id="32" name="Forme libre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dirty="0"/>
            </a:p>
          </p:txBody>
        </p:sp>
      </p:grpSp>
      <p:sp>
        <p:nvSpPr>
          <p:cNvPr id="66" name="Espace réservé de l’image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rtlCol="0"/>
          <a:lstStyle/>
          <a:p>
            <a:pPr rtl="0"/>
            <a:r>
              <a:rPr lang="fr-FR" noProof="0"/>
              <a:t>Cliquez sur l'icône pour ajouter une image</a:t>
            </a:r>
            <a:endParaRPr lang="fr-CA" noProof="0" dirty="0"/>
          </a:p>
        </p:txBody>
      </p:sp>
      <p:sp>
        <p:nvSpPr>
          <p:cNvPr id="69" name="Espace réservé de l’image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rtlCol="0"/>
          <a:lstStyle/>
          <a:p>
            <a:pPr rtl="0"/>
            <a:r>
              <a:rPr lang="fr-FR" noProof="0"/>
              <a:t>Cliquez sur l'icône pour ajouter une image</a:t>
            </a:r>
            <a:endParaRPr lang="fr-CA" noProof="0" dirty="0"/>
          </a:p>
        </p:txBody>
      </p:sp>
      <p:sp>
        <p:nvSpPr>
          <p:cNvPr id="2" name="Espace réservé à la date 1">
            <a:extLst>
              <a:ext uri="{FF2B5EF4-FFF2-40B4-BE49-F238E27FC236}">
                <a16:creationId xmlns:a16="http://schemas.microsoft.com/office/drawing/2014/main" id="{8ED89364-B1CB-4E72-A6BB-95A34B50661C}"/>
              </a:ext>
            </a:extLst>
          </p:cNvPr>
          <p:cNvSpPr>
            <a:spLocks noGrp="1"/>
          </p:cNvSpPr>
          <p:nvPr>
            <p:ph type="dt" sz="half" idx="32"/>
          </p:nvPr>
        </p:nvSpPr>
        <p:spPr/>
        <p:txBody>
          <a:bodyPr rtlCol="0"/>
          <a:lstStyle/>
          <a:p>
            <a:pPr rtl="0"/>
            <a:fld id="{0216407D-2782-4E2F-8724-501B96319D2B}" type="datetime4">
              <a:rPr lang="fr-CA" noProof="0" smtClean="0">
                <a:latin typeface="+mn-lt"/>
              </a:rPr>
              <a:t>5 février 2025</a:t>
            </a:fld>
            <a:endParaRPr lang="fr-CA" noProof="0" dirty="0">
              <a:latin typeface="+mn-lt"/>
            </a:endParaRPr>
          </a:p>
        </p:txBody>
      </p:sp>
      <p:sp>
        <p:nvSpPr>
          <p:cNvPr id="3" name="Espace réservé du pied de page 2">
            <a:extLst>
              <a:ext uri="{FF2B5EF4-FFF2-40B4-BE49-F238E27FC236}">
                <a16:creationId xmlns:a16="http://schemas.microsoft.com/office/drawing/2014/main" id="{8E09328F-B310-4BF3-883E-BA9A39676AF2}"/>
              </a:ext>
            </a:extLst>
          </p:cNvPr>
          <p:cNvSpPr>
            <a:spLocks noGrp="1"/>
          </p:cNvSpPr>
          <p:nvPr>
            <p:ph type="ftr" sz="quarter" idx="33"/>
          </p:nvPr>
        </p:nvSpPr>
        <p:spPr/>
        <p:txBody>
          <a:bodyPr rtlCol="0"/>
          <a:lstStyle/>
          <a:p>
            <a:pPr rtl="0"/>
            <a:r>
              <a:rPr lang="fr-CA" noProof="0" dirty="0"/>
              <a:t>Rapport annuel</a:t>
            </a:r>
            <a:endParaRPr lang="fr-CA" b="0" noProof="0" dirty="0"/>
          </a:p>
        </p:txBody>
      </p:sp>
      <p:sp>
        <p:nvSpPr>
          <p:cNvPr id="4" name="Espace réservé du numéro de diapositive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rtlCol="0"/>
          <a:lstStyle/>
          <a:p>
            <a:pPr rtl="0"/>
            <a:fld id="{294A09A9-5501-47C1-A89A-A340965A2BE2}" type="slidenum">
              <a:rPr lang="fr-CA" noProof="0" smtClean="0"/>
              <a:pPr rtl="0"/>
              <a:t>‹n°›</a:t>
            </a:fld>
            <a:endParaRPr lang="fr-CA" noProof="0" dirty="0"/>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ronologie ">
    <p:bg>
      <p:bgPr>
        <a:solidFill>
          <a:schemeClr val="tx1"/>
        </a:solidFill>
        <a:effectLst/>
      </p:bgPr>
    </p:bg>
    <p:spTree>
      <p:nvGrpSpPr>
        <p:cNvPr id="1" name=""/>
        <p:cNvGrpSpPr/>
        <p:nvPr/>
      </p:nvGrpSpPr>
      <p:grpSpPr>
        <a:xfrm>
          <a:off x="0" y="0"/>
          <a:ext cx="0" cy="0"/>
          <a:chOff x="0" y="0"/>
          <a:chExt cx="0" cy="0"/>
        </a:xfrm>
      </p:grpSpPr>
      <p:cxnSp>
        <p:nvCxnSpPr>
          <p:cNvPr id="21" name="Connecteur linéaire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Connecteur linéaire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Connecteur linéaire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re 1">
            <a:extLst>
              <a:ext uri="{FF2B5EF4-FFF2-40B4-BE49-F238E27FC236}">
                <a16:creationId xmlns:a16="http://schemas.microsoft.com/office/drawing/2014/main" id="{46EEE005-F78A-9D4F-B159-964376C387DD}"/>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fr-CA" noProof="0"/>
              <a:t>Cliquez pour modifier </a:t>
            </a:r>
          </a:p>
        </p:txBody>
      </p:sp>
      <p:sp>
        <p:nvSpPr>
          <p:cNvPr id="96" name="Espace réservé au texte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97" name="Espace réservé au texte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102" name="Espace réservé au texte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103" name="Espace réservé au texte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fr-FR" noProof="0"/>
              <a:t>Cliquez pour modifier les styles du texte du masque</a:t>
            </a:r>
          </a:p>
        </p:txBody>
      </p:sp>
      <p:sp>
        <p:nvSpPr>
          <p:cNvPr id="106" name="Espace réservé au texte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107" name="Espace réservé au texte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fr-FR" noProof="0"/>
              <a:t>Cliquez pour modifier les styles du texte du masque</a:t>
            </a:r>
          </a:p>
        </p:txBody>
      </p:sp>
      <p:sp>
        <p:nvSpPr>
          <p:cNvPr id="108" name="Espace réservé au texte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sp>
        <p:nvSpPr>
          <p:cNvPr id="109" name="Espace réservé au texte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fr-FR" noProof="0"/>
              <a:t>Cliquez pour modifier les styles du texte du masque</a:t>
            </a:r>
          </a:p>
        </p:txBody>
      </p:sp>
      <p:cxnSp>
        <p:nvCxnSpPr>
          <p:cNvPr id="8" name="Connecteur droit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noProof="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noProof="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noProof="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noProof="0"/>
          </a:p>
        </p:txBody>
      </p:sp>
      <p:sp>
        <p:nvSpPr>
          <p:cNvPr id="2" name="Espace réservé à la date 1">
            <a:extLst>
              <a:ext uri="{FF2B5EF4-FFF2-40B4-BE49-F238E27FC236}">
                <a16:creationId xmlns:a16="http://schemas.microsoft.com/office/drawing/2014/main" id="{21DC2552-C347-4C3D-8C92-4A6981227C0E}"/>
              </a:ext>
            </a:extLst>
          </p:cNvPr>
          <p:cNvSpPr>
            <a:spLocks noGrp="1"/>
          </p:cNvSpPr>
          <p:nvPr>
            <p:ph type="dt" sz="half" idx="36"/>
          </p:nvPr>
        </p:nvSpPr>
        <p:spPr/>
        <p:txBody>
          <a:bodyPr rtlCol="0"/>
          <a:lstStyle/>
          <a:p>
            <a:pPr rtl="0"/>
            <a:fld id="{2E3B14CD-3EE3-4EB0-8875-4349F556429E}" type="datetime4">
              <a:rPr lang="fr-CA" noProof="0" smtClean="0">
                <a:latin typeface="+mn-lt"/>
              </a:rPr>
              <a:t>5 février 2025</a:t>
            </a:fld>
            <a:endParaRPr lang="fr-CA" noProof="0">
              <a:latin typeface="+mn-lt"/>
            </a:endParaRPr>
          </a:p>
        </p:txBody>
      </p:sp>
      <p:sp>
        <p:nvSpPr>
          <p:cNvPr id="3" name="Espace réservé du pied de page 2">
            <a:extLst>
              <a:ext uri="{FF2B5EF4-FFF2-40B4-BE49-F238E27FC236}">
                <a16:creationId xmlns:a16="http://schemas.microsoft.com/office/drawing/2014/main" id="{A5B7C35C-F3E4-4522-8711-16E4F9052C2C}"/>
              </a:ext>
            </a:extLst>
          </p:cNvPr>
          <p:cNvSpPr>
            <a:spLocks noGrp="1"/>
          </p:cNvSpPr>
          <p:nvPr>
            <p:ph type="ftr" sz="quarter" idx="37"/>
          </p:nvPr>
        </p:nvSpPr>
        <p:spPr/>
        <p:txBody>
          <a:bodyPr rtlCol="0"/>
          <a:lstStyle/>
          <a:p>
            <a:pPr rtl="0"/>
            <a:r>
              <a:rPr lang="fr-CA" noProof="0"/>
              <a:t>Rapport annuel</a:t>
            </a:r>
            <a:endParaRPr lang="fr-CA" b="0" noProof="0"/>
          </a:p>
        </p:txBody>
      </p:sp>
      <p:sp>
        <p:nvSpPr>
          <p:cNvPr id="4" name="Espace réservé du numéro de diapositive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rtlCol="0"/>
          <a:lstStyle/>
          <a:p>
            <a:pPr rtl="0"/>
            <a:fld id="{294A09A9-5501-47C1-A89A-A340965A2BE2}" type="slidenum">
              <a:rPr lang="fr-CA" noProof="0" smtClean="0"/>
              <a:pPr rtl="0"/>
              <a:t>‹n°›</a:t>
            </a:fld>
            <a:endParaRPr lang="fr-CA" noProof="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rtl="0"/>
            <a:r>
              <a:rPr lang="fr-CA" noProof="0"/>
              <a:t>Cliquez pour modifier les styles du texte du masque</a:t>
            </a:r>
          </a:p>
          <a:p>
            <a:pPr lvl="1" rtl="0"/>
            <a:r>
              <a:rPr lang="fr-CA" noProof="0"/>
              <a:t>Deuxième niveau</a:t>
            </a:r>
          </a:p>
          <a:p>
            <a:pPr lvl="2" rtl="0"/>
            <a:r>
              <a:rPr lang="fr-CA" noProof="0"/>
              <a:t>Troisième niveau</a:t>
            </a:r>
          </a:p>
          <a:p>
            <a:pPr lvl="3" rtl="0"/>
            <a:r>
              <a:rPr lang="fr-CA" noProof="0"/>
              <a:t>Quatrième niveau</a:t>
            </a:r>
          </a:p>
          <a:p>
            <a:pPr lvl="4" rtl="0"/>
            <a:r>
              <a:rPr lang="fr-CA" noProof="0"/>
              <a:t>Cinquième niveau</a:t>
            </a:r>
          </a:p>
        </p:txBody>
      </p:sp>
      <p:sp>
        <p:nvSpPr>
          <p:cNvPr id="12" name="Espace réservé du titre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pPr rtl="0"/>
            <a:r>
              <a:rPr lang="fr-CA" noProof="0"/>
              <a:t>Cliquez pour modifier le style du titre maitre.</a:t>
            </a:r>
          </a:p>
        </p:txBody>
      </p:sp>
      <p:sp>
        <p:nvSpPr>
          <p:cNvPr id="30" name="Espace réservé de la date 3">
            <a:extLst>
              <a:ext uri="{FF2B5EF4-FFF2-40B4-BE49-F238E27FC236}">
                <a16:creationId xmlns:a16="http://schemas.microsoft.com/office/drawing/2014/main" id="{EF47083A-6D76-4B4D-87CA-E08E212F781D}"/>
              </a:ext>
            </a:extLst>
          </p:cNvPr>
          <p:cNvSpPr>
            <a:spLocks noGrp="1"/>
          </p:cNvSpPr>
          <p:nvPr>
            <p:ph type="dt" sz="half" idx="2"/>
          </p:nvPr>
        </p:nvSpPr>
        <p:spPr>
          <a:xfrm>
            <a:off x="2998572" y="6310184"/>
            <a:ext cx="1306727" cy="269687"/>
          </a:xfrm>
          <a:prstGeom prst="rect">
            <a:avLst/>
          </a:prstGeom>
        </p:spPr>
        <p:txBody>
          <a:bodyPr vert="horz" lIns="0" tIns="0" rIns="0" bIns="0" rtlCol="0" anchor="t" anchorCtr="0"/>
          <a:lstStyle>
            <a:lvl1pPr algn="l">
              <a:defRPr sz="1100" b="0" i="0">
                <a:solidFill>
                  <a:schemeClr val="bg1"/>
                </a:solidFill>
                <a:latin typeface="+mn-lt"/>
              </a:defRPr>
            </a:lvl1pPr>
          </a:lstStyle>
          <a:p>
            <a:pPr rtl="0"/>
            <a:fld id="{C4C0E991-5636-4E5B-AC29-1C80B74B8278}" type="datetime4">
              <a:rPr lang="fr-CA" noProof="0" smtClean="0">
                <a:latin typeface="+mn-lt"/>
              </a:rPr>
              <a:t>5 février 2025</a:t>
            </a:fld>
            <a:endParaRPr lang="fr-CA" noProof="0" dirty="0">
              <a:latin typeface="+mn-lt"/>
            </a:endParaRPr>
          </a:p>
        </p:txBody>
      </p:sp>
      <p:sp>
        <p:nvSpPr>
          <p:cNvPr id="31" name="Espace réservé du pied de page 4">
            <a:extLst>
              <a:ext uri="{FF2B5EF4-FFF2-40B4-BE49-F238E27FC236}">
                <a16:creationId xmlns:a16="http://schemas.microsoft.com/office/drawing/2014/main" id="{C9955F1C-C0B1-BA44-8905-6991FA0D1EF3}"/>
              </a:ext>
            </a:extLst>
          </p:cNvPr>
          <p:cNvSpPr>
            <a:spLocks noGrp="1"/>
          </p:cNvSpPr>
          <p:nvPr>
            <p:ph type="ftr" sz="quarter" idx="3"/>
          </p:nvPr>
        </p:nvSpPr>
        <p:spPr>
          <a:xfrm>
            <a:off x="1494790" y="6332220"/>
            <a:ext cx="1497330" cy="247651"/>
          </a:xfrm>
          <a:prstGeom prst="rect">
            <a:avLst/>
          </a:prstGeom>
        </p:spPr>
        <p:txBody>
          <a:bodyPr vert="horz" lIns="0" tIns="0" rIns="0" bIns="0" rtlCol="0" anchor="t" anchorCtr="0"/>
          <a:lstStyle>
            <a:lvl1pPr algn="l">
              <a:defRPr sz="1100" b="0" i="0">
                <a:solidFill>
                  <a:schemeClr val="bg1"/>
                </a:solidFill>
                <a:latin typeface="+mj-lt"/>
              </a:defRPr>
            </a:lvl1pPr>
          </a:lstStyle>
          <a:p>
            <a:pPr rtl="0"/>
            <a:r>
              <a:rPr lang="fr-CA" noProof="0"/>
              <a:t>Rapport annuel</a:t>
            </a:r>
            <a:endParaRPr lang="fr-CA" b="0" noProof="0"/>
          </a:p>
        </p:txBody>
      </p:sp>
      <p:sp>
        <p:nvSpPr>
          <p:cNvPr id="32" name="Espace réservé du numéro de diapositive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fld id="{294A09A9-5501-47C1-A89A-A340965A2BE2}" type="slidenum">
              <a:rPr lang="fr-CA" noProof="0" smtClean="0"/>
              <a:pPr rtl="0"/>
              <a:t>‹n°›</a:t>
            </a:fld>
            <a:endParaRPr lang="fr-CA" noProof="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www.cnesst.gouv.qc.ca/fr"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3E168C-8042-5B4E-A5A4-A5BF693AE2D6}"/>
              </a:ext>
            </a:extLst>
          </p:cNvPr>
          <p:cNvSpPr>
            <a:spLocks noGrp="1"/>
          </p:cNvSpPr>
          <p:nvPr>
            <p:ph type="ctrTitle"/>
          </p:nvPr>
        </p:nvSpPr>
        <p:spPr>
          <a:xfrm>
            <a:off x="2877954" y="712270"/>
            <a:ext cx="9198543" cy="2820202"/>
          </a:xfrm>
        </p:spPr>
        <p:txBody>
          <a:bodyPr rtlCol="0"/>
          <a:lstStyle/>
          <a:p>
            <a:pPr rtl="0"/>
            <a:r>
              <a:rPr lang="fr-CA" sz="4000" dirty="0">
                <a:solidFill>
                  <a:schemeClr val="tx2">
                    <a:lumMod val="75000"/>
                  </a:schemeClr>
                </a:solidFill>
              </a:rPr>
              <a:t>Mardi SST </a:t>
            </a:r>
            <a:br>
              <a:rPr lang="fr-CA" dirty="0"/>
            </a:br>
            <a:br>
              <a:rPr lang="fr-CA" dirty="0"/>
            </a:br>
            <a:br>
              <a:rPr lang="fr-CA" sz="3200" dirty="0"/>
            </a:br>
            <a:r>
              <a:rPr lang="fr-CA" sz="4800" dirty="0"/>
              <a:t>En prévention, qui fait quoi?</a:t>
            </a:r>
            <a:br>
              <a:rPr lang="fr-CA" sz="4800" dirty="0"/>
            </a:br>
            <a:r>
              <a:rPr lang="fr-CA" sz="2400" dirty="0">
                <a:solidFill>
                  <a:schemeClr val="accent3">
                    <a:lumMod val="75000"/>
                  </a:schemeClr>
                </a:solidFill>
              </a:rPr>
              <a:t>Rôles et responsabilités </a:t>
            </a:r>
          </a:p>
        </p:txBody>
      </p:sp>
      <p:sp>
        <p:nvSpPr>
          <p:cNvPr id="3" name="Espace réservé du texte 2">
            <a:extLst>
              <a:ext uri="{FF2B5EF4-FFF2-40B4-BE49-F238E27FC236}">
                <a16:creationId xmlns:a16="http://schemas.microsoft.com/office/drawing/2014/main" id="{F18E61D8-31A3-2D45-8E25-CBE846E26E1C}"/>
              </a:ext>
            </a:extLst>
          </p:cNvPr>
          <p:cNvSpPr>
            <a:spLocks noGrp="1"/>
          </p:cNvSpPr>
          <p:nvPr>
            <p:ph type="body" sz="quarter" idx="11"/>
          </p:nvPr>
        </p:nvSpPr>
        <p:spPr>
          <a:xfrm>
            <a:off x="6367055" y="4549553"/>
            <a:ext cx="5491570" cy="378047"/>
          </a:xfrm>
        </p:spPr>
        <p:txBody>
          <a:bodyPr rtlCol="0"/>
          <a:lstStyle/>
          <a:p>
            <a:pPr rtl="0"/>
            <a:r>
              <a:rPr lang="fr-CA" dirty="0"/>
              <a:t>Mardi 4 février 2025</a:t>
            </a:r>
          </a:p>
          <a:p>
            <a:pPr rtl="0"/>
            <a:endParaRPr lang="fr-CA" sz="1100" dirty="0">
              <a:solidFill>
                <a:srgbClr val="0070C0"/>
              </a:solidFill>
            </a:endParaRPr>
          </a:p>
          <a:p>
            <a:pPr algn="l"/>
            <a:r>
              <a:rPr lang="fr-CA" b="1" dirty="0">
                <a:solidFill>
                  <a:schemeClr val="accent1">
                    <a:lumMod val="75000"/>
                  </a:schemeClr>
                </a:solidFill>
              </a:rPr>
              <a:t>Présentation:</a:t>
            </a:r>
          </a:p>
          <a:p>
            <a:pPr algn="l"/>
            <a:r>
              <a:rPr lang="fr-CA" b="1" dirty="0">
                <a:solidFill>
                  <a:schemeClr val="accent1">
                    <a:lumMod val="75000"/>
                  </a:schemeClr>
                </a:solidFill>
              </a:rPr>
              <a:t>Judith Huot, VP de la FSSS </a:t>
            </a:r>
          </a:p>
          <a:p>
            <a:pPr algn="l"/>
            <a:r>
              <a:rPr lang="fr-CA" b="1" dirty="0">
                <a:solidFill>
                  <a:schemeClr val="accent1">
                    <a:lumMod val="75000"/>
                  </a:schemeClr>
                </a:solidFill>
              </a:rPr>
              <a:t>Mohamed Boussaïd conseiller en SST à la FSSS  </a:t>
            </a:r>
          </a:p>
          <a:p>
            <a:pPr rtl="0"/>
            <a:endParaRPr lang="fr-CA" dirty="0"/>
          </a:p>
        </p:txBody>
      </p:sp>
      <p:pic>
        <p:nvPicPr>
          <p:cNvPr id="4" name="Image 2" descr="Une image contenant texte, logo, Police, symbole&#10;&#10;Description générée automatiquement">
            <a:extLst>
              <a:ext uri="{FF2B5EF4-FFF2-40B4-BE49-F238E27FC236}">
                <a16:creationId xmlns:a16="http://schemas.microsoft.com/office/drawing/2014/main" id="{1247C541-E84A-DE7A-27B5-C603DE5129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2027" y="215639"/>
            <a:ext cx="1626598" cy="673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1A9B2A-5AEC-69A0-A0AD-CBF6582FFEB4}"/>
              </a:ext>
            </a:extLst>
          </p:cNvPr>
          <p:cNvSpPr>
            <a:spLocks noGrp="1"/>
          </p:cNvSpPr>
          <p:nvPr>
            <p:ph type="title"/>
          </p:nvPr>
        </p:nvSpPr>
        <p:spPr>
          <a:xfrm>
            <a:off x="964023" y="278129"/>
            <a:ext cx="6909442" cy="1487171"/>
          </a:xfrm>
        </p:spPr>
        <p:txBody>
          <a:bodyPr>
            <a:normAutofit fontScale="90000"/>
          </a:bodyPr>
          <a:lstStyle/>
          <a:p>
            <a:r>
              <a:rPr lang="fr-CA" sz="4400" dirty="0"/>
              <a:t>Obligations </a:t>
            </a:r>
            <a:br>
              <a:rPr lang="fr-CA" sz="4400" dirty="0"/>
            </a:br>
            <a:r>
              <a:rPr lang="fr-CA" sz="4400" dirty="0"/>
              <a:t>des employeurs art. 51 LSST</a:t>
            </a:r>
            <a:endParaRPr lang="fr-CA" dirty="0"/>
          </a:p>
        </p:txBody>
      </p:sp>
      <p:sp>
        <p:nvSpPr>
          <p:cNvPr id="8" name="Espace réservé du texte 7">
            <a:extLst>
              <a:ext uri="{FF2B5EF4-FFF2-40B4-BE49-F238E27FC236}">
                <a16:creationId xmlns:a16="http://schemas.microsoft.com/office/drawing/2014/main" id="{36472951-453D-47F3-4DB0-D593F10E0517}"/>
              </a:ext>
            </a:extLst>
          </p:cNvPr>
          <p:cNvSpPr>
            <a:spLocks noGrp="1"/>
          </p:cNvSpPr>
          <p:nvPr>
            <p:ph type="body" sz="quarter" idx="16"/>
          </p:nvPr>
        </p:nvSpPr>
        <p:spPr>
          <a:xfrm>
            <a:off x="952498" y="4646997"/>
            <a:ext cx="4838701" cy="1185912"/>
          </a:xfrm>
        </p:spPr>
        <p:txBody>
          <a:bodyPr/>
          <a:lstStyle/>
          <a:p>
            <a:r>
              <a:rPr lang="fr-CA" dirty="0"/>
              <a:t>Tenue des lieux et prévention des risques psychosociaux comme la violence </a:t>
            </a:r>
            <a:r>
              <a:rPr lang="fr-CA" dirty="0">
                <a:effectLst/>
              </a:rPr>
              <a:t>(incluant la violence conjugale) et</a:t>
            </a:r>
            <a:r>
              <a:rPr lang="fr-CA" dirty="0"/>
              <a:t> les formes de harcèlement sexuel et psychologique</a:t>
            </a:r>
          </a:p>
        </p:txBody>
      </p:sp>
      <p:sp>
        <p:nvSpPr>
          <p:cNvPr id="10" name="Espace réservé du texte 9">
            <a:extLst>
              <a:ext uri="{FF2B5EF4-FFF2-40B4-BE49-F238E27FC236}">
                <a16:creationId xmlns:a16="http://schemas.microsoft.com/office/drawing/2014/main" id="{0864B1D5-8264-B8ED-0BEF-A5274C26521F}"/>
              </a:ext>
            </a:extLst>
          </p:cNvPr>
          <p:cNvSpPr>
            <a:spLocks noGrp="1"/>
          </p:cNvSpPr>
          <p:nvPr>
            <p:ph type="body" sz="quarter" idx="18"/>
          </p:nvPr>
        </p:nvSpPr>
        <p:spPr/>
        <p:txBody>
          <a:bodyPr/>
          <a:lstStyle/>
          <a:p>
            <a:r>
              <a:rPr lang="fr-CA" dirty="0"/>
              <a:t>	Matériel sécuritaire et en bon état.</a:t>
            </a:r>
          </a:p>
        </p:txBody>
      </p:sp>
      <p:sp>
        <p:nvSpPr>
          <p:cNvPr id="12" name="Espace réservé du texte 11">
            <a:extLst>
              <a:ext uri="{FF2B5EF4-FFF2-40B4-BE49-F238E27FC236}">
                <a16:creationId xmlns:a16="http://schemas.microsoft.com/office/drawing/2014/main" id="{BACB0825-ACD0-7D49-7904-231CBD88C0DC}"/>
              </a:ext>
            </a:extLst>
          </p:cNvPr>
          <p:cNvSpPr>
            <a:spLocks noGrp="1"/>
          </p:cNvSpPr>
          <p:nvPr>
            <p:ph type="body" sz="quarter" idx="20"/>
          </p:nvPr>
        </p:nvSpPr>
        <p:spPr>
          <a:xfrm>
            <a:off x="6399647" y="3470942"/>
            <a:ext cx="4838700" cy="2282158"/>
          </a:xfrm>
        </p:spPr>
        <p:txBody>
          <a:bodyPr/>
          <a:lstStyle/>
          <a:p>
            <a:r>
              <a:rPr lang="fr-CA" dirty="0"/>
              <a:t>	Fournir les équipements de protection</a:t>
            </a:r>
          </a:p>
          <a:p>
            <a:endParaRPr lang="fr-CA" dirty="0"/>
          </a:p>
          <a:p>
            <a:r>
              <a:rPr lang="fr-CA" dirty="0"/>
              <a:t>	Information et formation sur les risques et les  produits, etc.</a:t>
            </a:r>
          </a:p>
        </p:txBody>
      </p:sp>
      <p:sp>
        <p:nvSpPr>
          <p:cNvPr id="15" name="Espace réservé du numéro de diapositive 14">
            <a:extLst>
              <a:ext uri="{FF2B5EF4-FFF2-40B4-BE49-F238E27FC236}">
                <a16:creationId xmlns:a16="http://schemas.microsoft.com/office/drawing/2014/main" id="{725F702D-7DE6-35A2-C499-6CCB059A77E0}"/>
              </a:ext>
            </a:extLst>
          </p:cNvPr>
          <p:cNvSpPr>
            <a:spLocks noGrp="1"/>
          </p:cNvSpPr>
          <p:nvPr>
            <p:ph type="sldNum" sz="quarter" idx="23"/>
          </p:nvPr>
        </p:nvSpPr>
        <p:spPr/>
        <p:txBody>
          <a:bodyPr/>
          <a:lstStyle/>
          <a:p>
            <a:pPr rtl="0"/>
            <a:fld id="{294A09A9-5501-47C1-A89A-A340965A2BE2}" type="slidenum">
              <a:rPr lang="fr-CA" noProof="0" smtClean="0"/>
              <a:pPr rtl="0"/>
              <a:t>10</a:t>
            </a:fld>
            <a:endParaRPr lang="fr-CA" noProof="0" dirty="0"/>
          </a:p>
        </p:txBody>
      </p:sp>
      <p:sp>
        <p:nvSpPr>
          <p:cNvPr id="18" name="Espace réservé du texte 3">
            <a:extLst>
              <a:ext uri="{FF2B5EF4-FFF2-40B4-BE49-F238E27FC236}">
                <a16:creationId xmlns:a16="http://schemas.microsoft.com/office/drawing/2014/main" id="{7A24967B-B429-FA59-444C-2C9AA5BB97A5}"/>
              </a:ext>
            </a:extLst>
          </p:cNvPr>
          <p:cNvSpPr>
            <a:spLocks noGrp="1"/>
          </p:cNvSpPr>
          <p:nvPr>
            <p:ph type="body" sz="quarter" idx="12"/>
          </p:nvPr>
        </p:nvSpPr>
        <p:spPr>
          <a:xfrm>
            <a:off x="952500" y="2286000"/>
            <a:ext cx="4838700" cy="315913"/>
          </a:xfrm>
        </p:spPr>
        <p:txBody>
          <a:bodyPr/>
          <a:lstStyle/>
          <a:p>
            <a:r>
              <a:rPr lang="fr-CA" dirty="0"/>
              <a:t>	Prendre les mesures nécessaires pour assurer la santé et la sécurité</a:t>
            </a:r>
          </a:p>
        </p:txBody>
      </p:sp>
      <p:sp>
        <p:nvSpPr>
          <p:cNvPr id="21" name="Espace réservé du texte 5">
            <a:extLst>
              <a:ext uri="{FF2B5EF4-FFF2-40B4-BE49-F238E27FC236}">
                <a16:creationId xmlns:a16="http://schemas.microsoft.com/office/drawing/2014/main" id="{5C9BEDBE-52ED-4A7D-24E6-F638E1E2B953}"/>
              </a:ext>
            </a:extLst>
          </p:cNvPr>
          <p:cNvSpPr>
            <a:spLocks noGrp="1"/>
          </p:cNvSpPr>
          <p:nvPr>
            <p:ph type="body" sz="quarter" idx="14"/>
          </p:nvPr>
        </p:nvSpPr>
        <p:spPr>
          <a:xfrm>
            <a:off x="954088" y="3470275"/>
            <a:ext cx="4838700" cy="315913"/>
          </a:xfrm>
        </p:spPr>
        <p:txBody>
          <a:bodyPr/>
          <a:lstStyle/>
          <a:p>
            <a:r>
              <a:rPr lang="fr-CA" dirty="0"/>
              <a:t>	Méthodes et techniques sécuritaires</a:t>
            </a:r>
          </a:p>
        </p:txBody>
      </p:sp>
    </p:spTree>
    <p:extLst>
      <p:ext uri="{BB962C8B-B14F-4D97-AF65-F5344CB8AC3E}">
        <p14:creationId xmlns:p14="http://schemas.microsoft.com/office/powerpoint/2010/main" val="3016118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AF8803-25E2-BB94-E66E-71BEE99FE6F0}"/>
              </a:ext>
            </a:extLst>
          </p:cNvPr>
          <p:cNvSpPr>
            <a:spLocks noGrp="1"/>
          </p:cNvSpPr>
          <p:nvPr>
            <p:ph type="title"/>
          </p:nvPr>
        </p:nvSpPr>
        <p:spPr>
          <a:xfrm>
            <a:off x="964023" y="879063"/>
            <a:ext cx="8256177" cy="610863"/>
          </a:xfrm>
        </p:spPr>
        <p:txBody>
          <a:bodyPr>
            <a:normAutofit fontScale="90000"/>
          </a:bodyPr>
          <a:lstStyle/>
          <a:p>
            <a:r>
              <a:rPr lang="fr-CA" dirty="0"/>
              <a:t>La responsabilité des employeurs </a:t>
            </a:r>
          </a:p>
        </p:txBody>
      </p:sp>
      <p:sp>
        <p:nvSpPr>
          <p:cNvPr id="3" name="Espace réservé du texte 2">
            <a:extLst>
              <a:ext uri="{FF2B5EF4-FFF2-40B4-BE49-F238E27FC236}">
                <a16:creationId xmlns:a16="http://schemas.microsoft.com/office/drawing/2014/main" id="{06F41DC1-DD06-CBB2-7F15-4F5B8AED033F}"/>
              </a:ext>
            </a:extLst>
          </p:cNvPr>
          <p:cNvSpPr>
            <a:spLocks noGrp="1"/>
          </p:cNvSpPr>
          <p:nvPr>
            <p:ph type="body" idx="1"/>
          </p:nvPr>
        </p:nvSpPr>
        <p:spPr>
          <a:xfrm>
            <a:off x="964023" y="2387600"/>
            <a:ext cx="4827178" cy="1409700"/>
          </a:xfrm>
        </p:spPr>
        <p:txBody>
          <a:bodyPr>
            <a:normAutofit/>
          </a:bodyPr>
          <a:lstStyle/>
          <a:p>
            <a:r>
              <a:rPr lang="fr-CA" sz="3200" dirty="0"/>
              <a:t>La prévention </a:t>
            </a:r>
          </a:p>
        </p:txBody>
      </p:sp>
      <p:sp>
        <p:nvSpPr>
          <p:cNvPr id="4" name="Espace réservé du texte 3">
            <a:extLst>
              <a:ext uri="{FF2B5EF4-FFF2-40B4-BE49-F238E27FC236}">
                <a16:creationId xmlns:a16="http://schemas.microsoft.com/office/drawing/2014/main" id="{8372F437-1A4B-72A9-474A-308BE3D253F5}"/>
              </a:ext>
            </a:extLst>
          </p:cNvPr>
          <p:cNvSpPr>
            <a:spLocks noGrp="1"/>
          </p:cNvSpPr>
          <p:nvPr>
            <p:ph type="body" idx="10"/>
          </p:nvPr>
        </p:nvSpPr>
        <p:spPr>
          <a:xfrm>
            <a:off x="6371288" y="2387600"/>
            <a:ext cx="4764829" cy="1168400"/>
          </a:xfrm>
        </p:spPr>
        <p:txBody>
          <a:bodyPr>
            <a:normAutofit/>
          </a:bodyPr>
          <a:lstStyle/>
          <a:p>
            <a:r>
              <a:rPr lang="fr-CA" sz="3200" dirty="0"/>
              <a:t>L’indemnisation</a:t>
            </a:r>
            <a:r>
              <a:rPr lang="fr-CA" dirty="0"/>
              <a:t> </a:t>
            </a:r>
          </a:p>
        </p:txBody>
      </p:sp>
      <p:sp>
        <p:nvSpPr>
          <p:cNvPr id="9" name="Espace réservé du numéro de diapositive 8">
            <a:extLst>
              <a:ext uri="{FF2B5EF4-FFF2-40B4-BE49-F238E27FC236}">
                <a16:creationId xmlns:a16="http://schemas.microsoft.com/office/drawing/2014/main" id="{53DAF4AB-762D-3DC5-3BC3-AA83AE56657B}"/>
              </a:ext>
            </a:extLst>
          </p:cNvPr>
          <p:cNvSpPr>
            <a:spLocks noGrp="1"/>
          </p:cNvSpPr>
          <p:nvPr>
            <p:ph type="sldNum" sz="quarter" idx="16"/>
          </p:nvPr>
        </p:nvSpPr>
        <p:spPr/>
        <p:txBody>
          <a:bodyPr/>
          <a:lstStyle/>
          <a:p>
            <a:pPr rtl="0"/>
            <a:fld id="{294A09A9-5501-47C1-A89A-A340965A2BE2}" type="slidenum">
              <a:rPr lang="fr-CA" noProof="0" smtClean="0"/>
              <a:pPr rtl="0"/>
              <a:t>11</a:t>
            </a:fld>
            <a:endParaRPr lang="fr-CA" noProof="0" dirty="0"/>
          </a:p>
        </p:txBody>
      </p:sp>
    </p:spTree>
    <p:extLst>
      <p:ext uri="{BB962C8B-B14F-4D97-AF65-F5344CB8AC3E}">
        <p14:creationId xmlns:p14="http://schemas.microsoft.com/office/powerpoint/2010/main" val="2137032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C4C108-15C9-4BE5-A97F-AC8A3DF4B2BF}"/>
              </a:ext>
            </a:extLst>
          </p:cNvPr>
          <p:cNvSpPr>
            <a:spLocks noGrp="1"/>
          </p:cNvSpPr>
          <p:nvPr>
            <p:ph type="title"/>
          </p:nvPr>
        </p:nvSpPr>
        <p:spPr/>
        <p:txBody>
          <a:bodyPr/>
          <a:lstStyle/>
          <a:p>
            <a:r>
              <a:rPr lang="fr-CA" dirty="0"/>
              <a:t>Employeurs</a:t>
            </a:r>
          </a:p>
        </p:txBody>
      </p:sp>
      <p:sp>
        <p:nvSpPr>
          <p:cNvPr id="4" name="Espace réservé du texte 3">
            <a:extLst>
              <a:ext uri="{FF2B5EF4-FFF2-40B4-BE49-F238E27FC236}">
                <a16:creationId xmlns:a16="http://schemas.microsoft.com/office/drawing/2014/main" id="{CC820A7D-EFC8-6222-929E-ECB05F323D97}"/>
              </a:ext>
            </a:extLst>
          </p:cNvPr>
          <p:cNvSpPr>
            <a:spLocks noGrp="1"/>
          </p:cNvSpPr>
          <p:nvPr>
            <p:ph type="body" sz="quarter" idx="12"/>
          </p:nvPr>
        </p:nvSpPr>
        <p:spPr>
          <a:xfrm>
            <a:off x="952500" y="2286000"/>
            <a:ext cx="5143500" cy="315915"/>
          </a:xfrm>
        </p:spPr>
        <p:txBody>
          <a:bodyPr/>
          <a:lstStyle/>
          <a:p>
            <a:r>
              <a:rPr lang="fr-CA" dirty="0"/>
              <a:t>   Former et maintenir des comités de santé- sécurité</a:t>
            </a:r>
          </a:p>
        </p:txBody>
      </p:sp>
      <p:sp>
        <p:nvSpPr>
          <p:cNvPr id="6" name="Espace réservé du texte 5">
            <a:extLst>
              <a:ext uri="{FF2B5EF4-FFF2-40B4-BE49-F238E27FC236}">
                <a16:creationId xmlns:a16="http://schemas.microsoft.com/office/drawing/2014/main" id="{C9C8A18A-849F-02B4-FCEA-8C43ECBD1C73}"/>
              </a:ext>
            </a:extLst>
          </p:cNvPr>
          <p:cNvSpPr>
            <a:spLocks noGrp="1"/>
          </p:cNvSpPr>
          <p:nvPr>
            <p:ph type="body" sz="quarter" idx="14"/>
          </p:nvPr>
        </p:nvSpPr>
        <p:spPr>
          <a:xfrm>
            <a:off x="953654" y="3470942"/>
            <a:ext cx="5260879" cy="785144"/>
          </a:xfrm>
        </p:spPr>
        <p:txBody>
          <a:bodyPr/>
          <a:lstStyle/>
          <a:p>
            <a:r>
              <a:rPr lang="fr-CA" dirty="0"/>
              <a:t>    Avoir un programme de prévention et le maintenir à jour </a:t>
            </a:r>
          </a:p>
        </p:txBody>
      </p:sp>
      <p:sp>
        <p:nvSpPr>
          <p:cNvPr id="8" name="Espace réservé du texte 7">
            <a:extLst>
              <a:ext uri="{FF2B5EF4-FFF2-40B4-BE49-F238E27FC236}">
                <a16:creationId xmlns:a16="http://schemas.microsoft.com/office/drawing/2014/main" id="{6210C36C-4BC9-E75E-7385-2AF3E61C6C04}"/>
              </a:ext>
            </a:extLst>
          </p:cNvPr>
          <p:cNvSpPr>
            <a:spLocks noGrp="1"/>
          </p:cNvSpPr>
          <p:nvPr>
            <p:ph type="body" sz="quarter" idx="16"/>
          </p:nvPr>
        </p:nvSpPr>
        <p:spPr/>
        <p:txBody>
          <a:bodyPr/>
          <a:lstStyle/>
          <a:p>
            <a:r>
              <a:rPr lang="fr-CA" dirty="0"/>
              <a:t>    Collaborer, informer  et coordonner avec les accréditations syndicales et leurs représentants</a:t>
            </a:r>
          </a:p>
        </p:txBody>
      </p:sp>
      <p:sp>
        <p:nvSpPr>
          <p:cNvPr id="10" name="Espace réservé du texte 9">
            <a:extLst>
              <a:ext uri="{FF2B5EF4-FFF2-40B4-BE49-F238E27FC236}">
                <a16:creationId xmlns:a16="http://schemas.microsoft.com/office/drawing/2014/main" id="{32892073-813E-7DD4-87CB-4D6D55F0CDD3}"/>
              </a:ext>
            </a:extLst>
          </p:cNvPr>
          <p:cNvSpPr>
            <a:spLocks noGrp="1"/>
          </p:cNvSpPr>
          <p:nvPr>
            <p:ph type="body" sz="quarter" idx="18"/>
          </p:nvPr>
        </p:nvSpPr>
        <p:spPr/>
        <p:txBody>
          <a:bodyPr/>
          <a:lstStyle/>
          <a:p>
            <a:r>
              <a:rPr lang="fr-CA" dirty="0"/>
              <a:t>	Des obligations avec la CNESST</a:t>
            </a:r>
          </a:p>
        </p:txBody>
      </p:sp>
      <p:sp>
        <p:nvSpPr>
          <p:cNvPr id="12" name="Espace réservé du texte 11">
            <a:extLst>
              <a:ext uri="{FF2B5EF4-FFF2-40B4-BE49-F238E27FC236}">
                <a16:creationId xmlns:a16="http://schemas.microsoft.com/office/drawing/2014/main" id="{914471FE-FC01-1814-9B28-B201512285EB}"/>
              </a:ext>
            </a:extLst>
          </p:cNvPr>
          <p:cNvSpPr>
            <a:spLocks noGrp="1"/>
          </p:cNvSpPr>
          <p:nvPr>
            <p:ph type="body" sz="quarter" idx="20"/>
          </p:nvPr>
        </p:nvSpPr>
        <p:spPr/>
        <p:txBody>
          <a:bodyPr/>
          <a:lstStyle/>
          <a:p>
            <a:r>
              <a:rPr lang="fr-CA" dirty="0"/>
              <a:t>	Implanter une culture SST avec ses gestionnaires et la haute direction.</a:t>
            </a:r>
          </a:p>
        </p:txBody>
      </p:sp>
      <p:sp>
        <p:nvSpPr>
          <p:cNvPr id="15" name="Espace réservé du numéro de diapositive 14">
            <a:extLst>
              <a:ext uri="{FF2B5EF4-FFF2-40B4-BE49-F238E27FC236}">
                <a16:creationId xmlns:a16="http://schemas.microsoft.com/office/drawing/2014/main" id="{69C46C0C-BFCA-E766-1C97-252115841D6C}"/>
              </a:ext>
            </a:extLst>
          </p:cNvPr>
          <p:cNvSpPr>
            <a:spLocks noGrp="1"/>
          </p:cNvSpPr>
          <p:nvPr>
            <p:ph type="sldNum" sz="quarter" idx="23"/>
          </p:nvPr>
        </p:nvSpPr>
        <p:spPr/>
        <p:txBody>
          <a:bodyPr/>
          <a:lstStyle/>
          <a:p>
            <a:pPr rtl="0"/>
            <a:fld id="{294A09A9-5501-47C1-A89A-A340965A2BE2}" type="slidenum">
              <a:rPr lang="fr-CA" noProof="0" smtClean="0"/>
              <a:pPr rtl="0"/>
              <a:t>12</a:t>
            </a:fld>
            <a:endParaRPr lang="fr-CA" noProof="0" dirty="0"/>
          </a:p>
        </p:txBody>
      </p:sp>
    </p:spTree>
    <p:extLst>
      <p:ext uri="{BB962C8B-B14F-4D97-AF65-F5344CB8AC3E}">
        <p14:creationId xmlns:p14="http://schemas.microsoft.com/office/powerpoint/2010/main" val="11866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50B9C9-AC5C-3183-B5E5-50D1E93EB0E4}"/>
              </a:ext>
            </a:extLst>
          </p:cNvPr>
          <p:cNvSpPr>
            <a:spLocks noGrp="1"/>
          </p:cNvSpPr>
          <p:nvPr>
            <p:ph type="title"/>
          </p:nvPr>
        </p:nvSpPr>
        <p:spPr>
          <a:xfrm>
            <a:off x="2692400" y="2476500"/>
            <a:ext cx="5403942" cy="1147233"/>
          </a:xfrm>
        </p:spPr>
        <p:txBody>
          <a:bodyPr>
            <a:normAutofit/>
          </a:bodyPr>
          <a:lstStyle/>
          <a:p>
            <a:r>
              <a:rPr lang="fr-CA" sz="4800" b="1" dirty="0">
                <a:solidFill>
                  <a:schemeClr val="tx2">
                    <a:lumMod val="75000"/>
                  </a:schemeClr>
                </a:solidFill>
              </a:rPr>
              <a:t>Le Syndicat</a:t>
            </a:r>
          </a:p>
        </p:txBody>
      </p:sp>
    </p:spTree>
    <p:extLst>
      <p:ext uri="{BB962C8B-B14F-4D97-AF65-F5344CB8AC3E}">
        <p14:creationId xmlns:p14="http://schemas.microsoft.com/office/powerpoint/2010/main" val="4045762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1118A1-CA7D-B4E7-446A-E7A0EA73BB47}"/>
              </a:ext>
            </a:extLst>
          </p:cNvPr>
          <p:cNvSpPr>
            <a:spLocks noGrp="1"/>
          </p:cNvSpPr>
          <p:nvPr>
            <p:ph type="title"/>
          </p:nvPr>
        </p:nvSpPr>
        <p:spPr>
          <a:xfrm>
            <a:off x="2260600" y="1397000"/>
            <a:ext cx="5835742" cy="4369471"/>
          </a:xfrm>
        </p:spPr>
        <p:txBody>
          <a:bodyPr>
            <a:normAutofit fontScale="90000"/>
          </a:bodyPr>
          <a:lstStyle/>
          <a:p>
            <a:r>
              <a:rPr lang="fr-CA" sz="4000" b="1" dirty="0">
                <a:solidFill>
                  <a:schemeClr val="tx2"/>
                </a:solidFill>
              </a:rPr>
              <a:t>Rôle du syndicat </a:t>
            </a:r>
            <a:br>
              <a:rPr lang="fr-CA" sz="2000" b="1" dirty="0">
                <a:solidFill>
                  <a:srgbClr val="0070C0"/>
                </a:solidFill>
              </a:rPr>
            </a:br>
            <a:br>
              <a:rPr lang="fr-CA" sz="2000" dirty="0"/>
            </a:br>
            <a:r>
              <a:rPr lang="fr-CA" sz="2000" dirty="0"/>
              <a:t>Un engagement envers les autres.</a:t>
            </a:r>
            <a:br>
              <a:rPr lang="fr-CA" sz="2000" dirty="0"/>
            </a:br>
            <a:br>
              <a:rPr lang="fr-CA" sz="2000" dirty="0"/>
            </a:br>
            <a:r>
              <a:rPr lang="fr-CA" sz="2000" dirty="0"/>
              <a:t>Veiller au respect de la santé et de la sécurité des membres dans leur environnement de travail.</a:t>
            </a:r>
            <a:br>
              <a:rPr lang="fr-CA" sz="2000" dirty="0"/>
            </a:br>
            <a:br>
              <a:rPr lang="fr-CA" sz="2000" dirty="0"/>
            </a:br>
            <a:r>
              <a:rPr lang="fr-CA" sz="2000" dirty="0"/>
              <a:t>Faire en sorte que cette préoccupation soit largement partagée.</a:t>
            </a:r>
            <a:br>
              <a:rPr lang="fr-CA" sz="2000" dirty="0"/>
            </a:br>
            <a:br>
              <a:rPr lang="fr-CA" sz="2000" dirty="0"/>
            </a:br>
            <a:r>
              <a:rPr lang="fr-CA" sz="2000" dirty="0"/>
              <a:t>Écouter et informer.</a:t>
            </a:r>
            <a:br>
              <a:rPr lang="fr-CA" sz="2000" dirty="0"/>
            </a:br>
            <a:br>
              <a:rPr lang="fr-CA" sz="2000" dirty="0"/>
            </a:br>
            <a:r>
              <a:rPr lang="fr-CA" sz="2000" dirty="0"/>
              <a:t>Les activités en prévention SST (semaine SST, 28 avril…)</a:t>
            </a:r>
          </a:p>
        </p:txBody>
      </p:sp>
    </p:spTree>
    <p:extLst>
      <p:ext uri="{BB962C8B-B14F-4D97-AF65-F5344CB8AC3E}">
        <p14:creationId xmlns:p14="http://schemas.microsoft.com/office/powerpoint/2010/main" val="557014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DCA8C5-9203-28B7-3CFD-E0EFB31FBB13}"/>
              </a:ext>
            </a:extLst>
          </p:cNvPr>
          <p:cNvSpPr>
            <a:spLocks noGrp="1"/>
          </p:cNvSpPr>
          <p:nvPr>
            <p:ph type="title"/>
          </p:nvPr>
        </p:nvSpPr>
        <p:spPr>
          <a:xfrm>
            <a:off x="1708149" y="134754"/>
            <a:ext cx="9274275" cy="6468177"/>
          </a:xfrm>
        </p:spPr>
        <p:txBody>
          <a:bodyPr>
            <a:normAutofit fontScale="90000"/>
          </a:bodyPr>
          <a:lstStyle/>
          <a:p>
            <a:br>
              <a:rPr lang="fr-CA" sz="2800" dirty="0"/>
            </a:br>
            <a:br>
              <a:rPr lang="fr-CA" sz="2800" dirty="0"/>
            </a:br>
            <a:br>
              <a:rPr lang="fr-CA" sz="2800" dirty="0"/>
            </a:br>
            <a:r>
              <a:rPr lang="fr-CA" sz="4400" b="1" dirty="0">
                <a:solidFill>
                  <a:schemeClr val="tx2"/>
                </a:solidFill>
              </a:rPr>
              <a:t>Responsabilités syndicales </a:t>
            </a:r>
            <a:br>
              <a:rPr lang="fr-CA" sz="2800" dirty="0"/>
            </a:br>
            <a:br>
              <a:rPr lang="fr-CA" sz="2800" dirty="0"/>
            </a:br>
            <a:r>
              <a:rPr lang="fr-CA" sz="2200" dirty="0"/>
              <a:t>Exercer un leadership et mobiliser. </a:t>
            </a:r>
            <a:br>
              <a:rPr lang="fr-CA" sz="2200" dirty="0"/>
            </a:br>
            <a:br>
              <a:rPr lang="fr-CA" sz="2200" dirty="0"/>
            </a:br>
            <a:r>
              <a:rPr lang="fr-CA" sz="2200" dirty="0"/>
              <a:t>Préparer les rencontres paritaires et y participer, </a:t>
            </a:r>
            <a:br>
              <a:rPr lang="fr-CA" sz="2200" dirty="0"/>
            </a:br>
            <a:br>
              <a:rPr lang="fr-CA" sz="2200" dirty="0"/>
            </a:br>
            <a:r>
              <a:rPr lang="fr-CA" sz="2200" dirty="0"/>
              <a:t>Déléguer et négocier, connaître les lois et règlements, participer aux formations.</a:t>
            </a:r>
            <a:br>
              <a:rPr lang="fr-CA" sz="2200" dirty="0"/>
            </a:br>
            <a:br>
              <a:rPr lang="fr-CA" sz="2200" dirty="0"/>
            </a:br>
            <a:r>
              <a:rPr lang="fr-CA" sz="2200" dirty="0"/>
              <a:t>Identifier les risques et les situations dangereuses, </a:t>
            </a:r>
            <a:br>
              <a:rPr lang="fr-CA" sz="2200" dirty="0"/>
            </a:br>
            <a:br>
              <a:rPr lang="fr-CA" sz="2200" dirty="0"/>
            </a:br>
            <a:r>
              <a:rPr lang="fr-CA" sz="2200" dirty="0"/>
              <a:t>Analyser les postes de travail, les risques psychosociaux, la violence, etc.</a:t>
            </a:r>
            <a:br>
              <a:rPr lang="fr-CA" sz="2200" dirty="0">
                <a:solidFill>
                  <a:schemeClr val="bg1"/>
                </a:solidFill>
              </a:rPr>
            </a:br>
            <a:br>
              <a:rPr lang="fr-CA" sz="2200" dirty="0">
                <a:solidFill>
                  <a:schemeClr val="bg1"/>
                </a:solidFill>
              </a:rPr>
            </a:br>
            <a:r>
              <a:rPr lang="fr-CA" sz="2200" dirty="0">
                <a:solidFill>
                  <a:schemeClr val="bg1"/>
                </a:solidFill>
              </a:rPr>
              <a:t>Suggérer et provoquer des changements.</a:t>
            </a:r>
            <a:br>
              <a:rPr lang="fr-CA" sz="2200" dirty="0"/>
            </a:br>
            <a:br>
              <a:rPr lang="fr-CA" sz="2200" dirty="0"/>
            </a:br>
            <a:endParaRPr lang="fr-CA" sz="2200" dirty="0"/>
          </a:p>
        </p:txBody>
      </p:sp>
    </p:spTree>
    <p:extLst>
      <p:ext uri="{BB962C8B-B14F-4D97-AF65-F5344CB8AC3E}">
        <p14:creationId xmlns:p14="http://schemas.microsoft.com/office/powerpoint/2010/main" val="676871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59563E-5AAD-A69D-1748-90360BC7F6A5}"/>
              </a:ext>
            </a:extLst>
          </p:cNvPr>
          <p:cNvSpPr>
            <a:spLocks noGrp="1"/>
          </p:cNvSpPr>
          <p:nvPr>
            <p:ph type="title"/>
          </p:nvPr>
        </p:nvSpPr>
        <p:spPr>
          <a:xfrm>
            <a:off x="1636294" y="1376412"/>
            <a:ext cx="6601773" cy="5362211"/>
          </a:xfrm>
        </p:spPr>
        <p:txBody>
          <a:bodyPr>
            <a:normAutofit/>
          </a:bodyPr>
          <a:lstStyle/>
          <a:p>
            <a:r>
              <a:rPr lang="fr-CA" sz="4000" b="1" dirty="0">
                <a:solidFill>
                  <a:schemeClr val="tx2"/>
                </a:solidFill>
              </a:rPr>
              <a:t>Coordination de l’action syndicale</a:t>
            </a:r>
            <a:br>
              <a:rPr lang="fr-CA" dirty="0">
                <a:solidFill>
                  <a:schemeClr val="tx2"/>
                </a:solidFill>
              </a:rPr>
            </a:br>
            <a:br>
              <a:rPr lang="fr-CA" dirty="0">
                <a:solidFill>
                  <a:schemeClr val="tx2"/>
                </a:solidFill>
              </a:rPr>
            </a:br>
            <a:r>
              <a:rPr lang="fr-CA" sz="2000" dirty="0"/>
              <a:t>Le responsable du dossier SST au niveau local </a:t>
            </a:r>
            <a:br>
              <a:rPr lang="fr-CA" sz="2000" dirty="0"/>
            </a:br>
            <a:br>
              <a:rPr lang="fr-CA" sz="2000" dirty="0"/>
            </a:br>
            <a:r>
              <a:rPr lang="fr-CA" sz="2000" dirty="0"/>
              <a:t>Le rôle du comité exécutif</a:t>
            </a:r>
            <a:br>
              <a:rPr lang="fr-CA" sz="2000" dirty="0"/>
            </a:br>
            <a:br>
              <a:rPr lang="fr-CA" sz="2000" dirty="0"/>
            </a:br>
            <a:r>
              <a:rPr lang="fr-CA" sz="2000" dirty="0"/>
              <a:t>Le comité SST local </a:t>
            </a:r>
            <a:br>
              <a:rPr lang="fr-CA" sz="2000" dirty="0"/>
            </a:br>
            <a:br>
              <a:rPr lang="fr-CA" sz="2000" dirty="0"/>
            </a:br>
            <a:r>
              <a:rPr lang="fr-CA" sz="2000" dirty="0"/>
              <a:t>L’intersyndicale</a:t>
            </a:r>
            <a:br>
              <a:rPr lang="fr-CA" sz="2000" dirty="0"/>
            </a:br>
            <a:endParaRPr lang="fr-CA" sz="2000" dirty="0"/>
          </a:p>
        </p:txBody>
      </p:sp>
    </p:spTree>
    <p:extLst>
      <p:ext uri="{BB962C8B-B14F-4D97-AF65-F5344CB8AC3E}">
        <p14:creationId xmlns:p14="http://schemas.microsoft.com/office/powerpoint/2010/main" val="2891070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055913-6F5E-49B8-8D24-4E5348E3EC58}"/>
              </a:ext>
            </a:extLst>
          </p:cNvPr>
          <p:cNvSpPr>
            <a:spLocks noGrp="1"/>
          </p:cNvSpPr>
          <p:nvPr>
            <p:ph type="title"/>
          </p:nvPr>
        </p:nvSpPr>
        <p:spPr>
          <a:xfrm>
            <a:off x="964023" y="879063"/>
            <a:ext cx="7085963" cy="610863"/>
          </a:xfrm>
        </p:spPr>
        <p:txBody>
          <a:bodyPr>
            <a:normAutofit fontScale="90000"/>
          </a:bodyPr>
          <a:lstStyle/>
          <a:p>
            <a:r>
              <a:rPr lang="fr-CA" dirty="0"/>
              <a:t>La SST dans notre organisation syndicale</a:t>
            </a:r>
          </a:p>
        </p:txBody>
      </p:sp>
      <p:sp>
        <p:nvSpPr>
          <p:cNvPr id="3" name="Espace réservé du texte 2">
            <a:extLst>
              <a:ext uri="{FF2B5EF4-FFF2-40B4-BE49-F238E27FC236}">
                <a16:creationId xmlns:a16="http://schemas.microsoft.com/office/drawing/2014/main" id="{143AB3C6-5EEB-9797-EEE0-CA41753B815C}"/>
              </a:ext>
            </a:extLst>
          </p:cNvPr>
          <p:cNvSpPr>
            <a:spLocks noGrp="1"/>
          </p:cNvSpPr>
          <p:nvPr>
            <p:ph type="body" sz="quarter" idx="10"/>
          </p:nvPr>
        </p:nvSpPr>
        <p:spPr>
          <a:xfrm>
            <a:off x="952499" y="2656903"/>
            <a:ext cx="4982633" cy="759049"/>
          </a:xfrm>
        </p:spPr>
        <p:txBody>
          <a:bodyPr/>
          <a:lstStyle/>
          <a:p>
            <a:r>
              <a:rPr lang="fr-CA" dirty="0"/>
              <a:t>Conseiller syndical de la FSSS</a:t>
            </a:r>
          </a:p>
          <a:p>
            <a:r>
              <a:rPr lang="fr-CA" dirty="0"/>
              <a:t>L’équipe SST de la FSSS </a:t>
            </a:r>
          </a:p>
          <a:p>
            <a:r>
              <a:rPr lang="fr-CA" dirty="0"/>
              <a:t>Comité SST de la FSSS</a:t>
            </a:r>
          </a:p>
        </p:txBody>
      </p:sp>
      <p:sp>
        <p:nvSpPr>
          <p:cNvPr id="4" name="Espace réservé du texte 3">
            <a:extLst>
              <a:ext uri="{FF2B5EF4-FFF2-40B4-BE49-F238E27FC236}">
                <a16:creationId xmlns:a16="http://schemas.microsoft.com/office/drawing/2014/main" id="{AE8A540C-815D-30E9-2A37-3EE2C5AD629E}"/>
              </a:ext>
            </a:extLst>
          </p:cNvPr>
          <p:cNvSpPr>
            <a:spLocks noGrp="1"/>
          </p:cNvSpPr>
          <p:nvPr>
            <p:ph type="body" sz="quarter" idx="12"/>
          </p:nvPr>
        </p:nvSpPr>
        <p:spPr/>
        <p:txBody>
          <a:bodyPr/>
          <a:lstStyle/>
          <a:p>
            <a:r>
              <a:rPr lang="fr-CA" dirty="0"/>
              <a:t>La prévention </a:t>
            </a:r>
          </a:p>
        </p:txBody>
      </p:sp>
      <p:sp>
        <p:nvSpPr>
          <p:cNvPr id="5" name="Espace réservé du texte 4">
            <a:extLst>
              <a:ext uri="{FF2B5EF4-FFF2-40B4-BE49-F238E27FC236}">
                <a16:creationId xmlns:a16="http://schemas.microsoft.com/office/drawing/2014/main" id="{5960ED40-25D1-2A85-82CD-4DE76E2E63ED}"/>
              </a:ext>
            </a:extLst>
          </p:cNvPr>
          <p:cNvSpPr>
            <a:spLocks noGrp="1"/>
          </p:cNvSpPr>
          <p:nvPr>
            <p:ph type="body" sz="quarter" idx="13"/>
          </p:nvPr>
        </p:nvSpPr>
        <p:spPr>
          <a:xfrm>
            <a:off x="971549" y="4097866"/>
            <a:ext cx="4820805" cy="380733"/>
          </a:xfrm>
        </p:spPr>
        <p:txBody>
          <a:bodyPr/>
          <a:lstStyle/>
          <a:p>
            <a:r>
              <a:rPr lang="fr-CA" dirty="0"/>
              <a:t>Conseiller à la défense des accidentés service SSE</a:t>
            </a:r>
          </a:p>
        </p:txBody>
      </p:sp>
      <p:sp>
        <p:nvSpPr>
          <p:cNvPr id="6" name="Espace réservé du texte 5">
            <a:extLst>
              <a:ext uri="{FF2B5EF4-FFF2-40B4-BE49-F238E27FC236}">
                <a16:creationId xmlns:a16="http://schemas.microsoft.com/office/drawing/2014/main" id="{AF92F05C-399F-D112-BF20-31BDDB92FA34}"/>
              </a:ext>
            </a:extLst>
          </p:cNvPr>
          <p:cNvSpPr>
            <a:spLocks noGrp="1"/>
          </p:cNvSpPr>
          <p:nvPr>
            <p:ph type="body" sz="quarter" idx="14"/>
          </p:nvPr>
        </p:nvSpPr>
        <p:spPr>
          <a:xfrm>
            <a:off x="962601" y="3824455"/>
            <a:ext cx="4838700" cy="315915"/>
          </a:xfrm>
        </p:spPr>
        <p:txBody>
          <a:bodyPr/>
          <a:lstStyle/>
          <a:p>
            <a:r>
              <a:rPr lang="fr-CA" dirty="0"/>
              <a:t>La réparation </a:t>
            </a:r>
          </a:p>
        </p:txBody>
      </p:sp>
      <p:sp>
        <p:nvSpPr>
          <p:cNvPr id="7" name="Espace réservé du texte 6">
            <a:extLst>
              <a:ext uri="{FF2B5EF4-FFF2-40B4-BE49-F238E27FC236}">
                <a16:creationId xmlns:a16="http://schemas.microsoft.com/office/drawing/2014/main" id="{7144BDCA-5E8C-E914-DBD4-E0780188DD03}"/>
              </a:ext>
            </a:extLst>
          </p:cNvPr>
          <p:cNvSpPr>
            <a:spLocks noGrp="1"/>
          </p:cNvSpPr>
          <p:nvPr>
            <p:ph type="body" sz="quarter" idx="15"/>
          </p:nvPr>
        </p:nvSpPr>
        <p:spPr/>
        <p:txBody>
          <a:bodyPr/>
          <a:lstStyle/>
          <a:p>
            <a:r>
              <a:rPr lang="fr-CA" dirty="0"/>
              <a:t>Formation de la FSSS</a:t>
            </a:r>
          </a:p>
          <a:p>
            <a:r>
              <a:rPr lang="fr-CA" dirty="0"/>
              <a:t>Formation des conseils centraux</a:t>
            </a:r>
          </a:p>
        </p:txBody>
      </p:sp>
      <p:sp>
        <p:nvSpPr>
          <p:cNvPr id="8" name="Espace réservé du texte 7">
            <a:extLst>
              <a:ext uri="{FF2B5EF4-FFF2-40B4-BE49-F238E27FC236}">
                <a16:creationId xmlns:a16="http://schemas.microsoft.com/office/drawing/2014/main" id="{F593CE94-3CE2-B40C-4658-4D2B7BB78B85}"/>
              </a:ext>
            </a:extLst>
          </p:cNvPr>
          <p:cNvSpPr>
            <a:spLocks noGrp="1"/>
          </p:cNvSpPr>
          <p:nvPr>
            <p:ph type="body" sz="quarter" idx="16"/>
          </p:nvPr>
        </p:nvSpPr>
        <p:spPr/>
        <p:txBody>
          <a:bodyPr/>
          <a:lstStyle/>
          <a:p>
            <a:r>
              <a:rPr lang="fr-CA" dirty="0"/>
              <a:t>La Formation </a:t>
            </a:r>
          </a:p>
        </p:txBody>
      </p:sp>
      <p:sp>
        <p:nvSpPr>
          <p:cNvPr id="9" name="Espace réservé du texte 8">
            <a:extLst>
              <a:ext uri="{FF2B5EF4-FFF2-40B4-BE49-F238E27FC236}">
                <a16:creationId xmlns:a16="http://schemas.microsoft.com/office/drawing/2014/main" id="{9D5BE247-EADC-CCFB-D73C-EBA1E6EACE0C}"/>
              </a:ext>
            </a:extLst>
          </p:cNvPr>
          <p:cNvSpPr>
            <a:spLocks noGrp="1"/>
          </p:cNvSpPr>
          <p:nvPr>
            <p:ph type="body" sz="quarter" idx="17"/>
          </p:nvPr>
        </p:nvSpPr>
        <p:spPr/>
        <p:txBody>
          <a:bodyPr/>
          <a:lstStyle/>
          <a:p>
            <a:r>
              <a:rPr lang="fr-CA" dirty="0"/>
              <a:t>Chaque année en octobre </a:t>
            </a:r>
          </a:p>
        </p:txBody>
      </p:sp>
      <p:sp>
        <p:nvSpPr>
          <p:cNvPr id="10" name="Espace réservé du texte 9">
            <a:extLst>
              <a:ext uri="{FF2B5EF4-FFF2-40B4-BE49-F238E27FC236}">
                <a16:creationId xmlns:a16="http://schemas.microsoft.com/office/drawing/2014/main" id="{C7128FE6-3501-BD70-BBC6-C5CF2D283582}"/>
              </a:ext>
            </a:extLst>
          </p:cNvPr>
          <p:cNvSpPr>
            <a:spLocks noGrp="1"/>
          </p:cNvSpPr>
          <p:nvPr>
            <p:ph type="body" sz="quarter" idx="18"/>
          </p:nvPr>
        </p:nvSpPr>
        <p:spPr/>
        <p:txBody>
          <a:bodyPr/>
          <a:lstStyle/>
          <a:p>
            <a:r>
              <a:rPr lang="fr-CA" dirty="0"/>
              <a:t>La semaine SST</a:t>
            </a:r>
          </a:p>
        </p:txBody>
      </p:sp>
      <p:sp>
        <p:nvSpPr>
          <p:cNvPr id="11" name="Espace réservé du texte 10">
            <a:extLst>
              <a:ext uri="{FF2B5EF4-FFF2-40B4-BE49-F238E27FC236}">
                <a16:creationId xmlns:a16="http://schemas.microsoft.com/office/drawing/2014/main" id="{6EC6770A-49F0-F574-DB49-E01BA638294C}"/>
              </a:ext>
            </a:extLst>
          </p:cNvPr>
          <p:cNvSpPr>
            <a:spLocks noGrp="1"/>
          </p:cNvSpPr>
          <p:nvPr>
            <p:ph type="body" sz="quarter" idx="19"/>
          </p:nvPr>
        </p:nvSpPr>
        <p:spPr/>
        <p:txBody>
          <a:bodyPr/>
          <a:lstStyle/>
          <a:p>
            <a:r>
              <a:rPr lang="fr-CA" b="0" i="0" dirty="0">
                <a:solidFill>
                  <a:srgbClr val="040C28"/>
                </a:solidFill>
                <a:effectLst/>
                <a:latin typeface="Google Sans"/>
              </a:rPr>
              <a:t>Journée internationale de commémoration des travailleuses et des travailleurs morts ou blessés au travail</a:t>
            </a:r>
            <a:endParaRPr lang="fr-CA" dirty="0"/>
          </a:p>
        </p:txBody>
      </p:sp>
      <p:sp>
        <p:nvSpPr>
          <p:cNvPr id="12" name="Espace réservé du texte 11">
            <a:extLst>
              <a:ext uri="{FF2B5EF4-FFF2-40B4-BE49-F238E27FC236}">
                <a16:creationId xmlns:a16="http://schemas.microsoft.com/office/drawing/2014/main" id="{CDDEB5DA-B327-024D-3F06-959A199E9E44}"/>
              </a:ext>
            </a:extLst>
          </p:cNvPr>
          <p:cNvSpPr>
            <a:spLocks noGrp="1"/>
          </p:cNvSpPr>
          <p:nvPr>
            <p:ph type="body" sz="quarter" idx="20"/>
          </p:nvPr>
        </p:nvSpPr>
        <p:spPr/>
        <p:txBody>
          <a:bodyPr/>
          <a:lstStyle/>
          <a:p>
            <a:r>
              <a:rPr lang="fr-CA" dirty="0"/>
              <a:t>La journée du 28 avril </a:t>
            </a:r>
          </a:p>
        </p:txBody>
      </p:sp>
      <p:sp>
        <p:nvSpPr>
          <p:cNvPr id="15" name="Espace réservé du numéro de diapositive 14">
            <a:extLst>
              <a:ext uri="{FF2B5EF4-FFF2-40B4-BE49-F238E27FC236}">
                <a16:creationId xmlns:a16="http://schemas.microsoft.com/office/drawing/2014/main" id="{E7A17D87-B989-0DB2-954E-AB52F1C0FAEF}"/>
              </a:ext>
            </a:extLst>
          </p:cNvPr>
          <p:cNvSpPr>
            <a:spLocks noGrp="1"/>
          </p:cNvSpPr>
          <p:nvPr>
            <p:ph type="sldNum" sz="quarter" idx="23"/>
          </p:nvPr>
        </p:nvSpPr>
        <p:spPr/>
        <p:txBody>
          <a:bodyPr/>
          <a:lstStyle/>
          <a:p>
            <a:pPr rtl="0"/>
            <a:fld id="{294A09A9-5501-47C1-A89A-A340965A2BE2}" type="slidenum">
              <a:rPr lang="fr-CA" noProof="0" smtClean="0"/>
              <a:pPr rtl="0"/>
              <a:t>17</a:t>
            </a:fld>
            <a:endParaRPr lang="fr-CA" noProof="0" dirty="0"/>
          </a:p>
        </p:txBody>
      </p:sp>
    </p:spTree>
    <p:extLst>
      <p:ext uri="{BB962C8B-B14F-4D97-AF65-F5344CB8AC3E}">
        <p14:creationId xmlns:p14="http://schemas.microsoft.com/office/powerpoint/2010/main" val="1351421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8CC028-D3F7-D7C7-ACE6-5B5CF1520678}"/>
              </a:ext>
            </a:extLst>
          </p:cNvPr>
          <p:cNvSpPr>
            <a:spLocks noGrp="1"/>
          </p:cNvSpPr>
          <p:nvPr>
            <p:ph type="title"/>
          </p:nvPr>
        </p:nvSpPr>
        <p:spPr>
          <a:xfrm>
            <a:off x="964022" y="2476500"/>
            <a:ext cx="7746842" cy="3289971"/>
          </a:xfrm>
        </p:spPr>
        <p:txBody>
          <a:bodyPr/>
          <a:lstStyle/>
          <a:p>
            <a:r>
              <a:rPr lang="fr-CA" sz="4800" dirty="0">
                <a:solidFill>
                  <a:schemeClr val="tx2"/>
                </a:solidFill>
              </a:rPr>
              <a:t>CNESST </a:t>
            </a:r>
            <a:br>
              <a:rPr lang="fr-CA" dirty="0"/>
            </a:br>
            <a:r>
              <a:rPr lang="fr-CA" dirty="0"/>
              <a:t>Commission des normes de l’équité  de la santé sécurité au travail </a:t>
            </a:r>
          </a:p>
        </p:txBody>
      </p:sp>
    </p:spTree>
    <p:extLst>
      <p:ext uri="{BB962C8B-B14F-4D97-AF65-F5344CB8AC3E}">
        <p14:creationId xmlns:p14="http://schemas.microsoft.com/office/powerpoint/2010/main" val="811138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DA1057-1DE9-093C-96A3-A68A121DCE16}"/>
              </a:ext>
            </a:extLst>
          </p:cNvPr>
          <p:cNvSpPr>
            <a:spLocks noGrp="1"/>
          </p:cNvSpPr>
          <p:nvPr>
            <p:ph type="title"/>
          </p:nvPr>
        </p:nvSpPr>
        <p:spPr>
          <a:xfrm>
            <a:off x="1261476" y="2677098"/>
            <a:ext cx="8290148" cy="3712684"/>
          </a:xfrm>
        </p:spPr>
        <p:txBody>
          <a:bodyPr>
            <a:normAutofit fontScale="90000"/>
          </a:bodyPr>
          <a:lstStyle/>
          <a:p>
            <a:r>
              <a:rPr lang="fr-CA" sz="2000" dirty="0">
                <a:latin typeface="Roboto" panose="02000000000000000000" pitchFamily="2" charset="0"/>
              </a:rPr>
              <a:t>V</a:t>
            </a:r>
            <a:r>
              <a:rPr lang="fr-CA" sz="2000" b="0" i="0" dirty="0">
                <a:effectLst/>
                <a:latin typeface="Roboto" panose="02000000000000000000" pitchFamily="2" charset="0"/>
              </a:rPr>
              <a:t>iser et soutenir la prise en charge de la SST dans les milieux de travail.</a:t>
            </a:r>
            <a:br>
              <a:rPr lang="fr-CA" sz="2000" b="0" i="0" dirty="0">
                <a:effectLst/>
                <a:latin typeface="Roboto" panose="02000000000000000000" pitchFamily="2" charset="0"/>
              </a:rPr>
            </a:br>
            <a:br>
              <a:rPr lang="fr-CA" sz="2000" dirty="0">
                <a:latin typeface="Roboto" panose="02000000000000000000" pitchFamily="2" charset="0"/>
              </a:rPr>
            </a:br>
            <a:r>
              <a:rPr lang="fr-CA" sz="2000" dirty="0">
                <a:latin typeface="Roboto" panose="02000000000000000000" pitchFamily="2" charset="0"/>
              </a:rPr>
              <a:t>Enquêter, inspecter et agir par dérogation au besoin.</a:t>
            </a:r>
            <a:br>
              <a:rPr lang="fr-CA" sz="2000" dirty="0">
                <a:latin typeface="Roboto" panose="02000000000000000000" pitchFamily="2" charset="0"/>
              </a:rPr>
            </a:br>
            <a:br>
              <a:rPr lang="fr-CA" sz="2000" dirty="0">
                <a:latin typeface="Roboto" panose="02000000000000000000" pitchFamily="2" charset="0"/>
              </a:rPr>
            </a:br>
            <a:r>
              <a:rPr lang="fr-CA" sz="2000" b="0" i="0" dirty="0">
                <a:effectLst/>
              </a:rPr>
              <a:t>Recevoir les plaintes des travailleuses et des travailleurs (syndicats).</a:t>
            </a:r>
            <a:br>
              <a:rPr lang="fr-CA" sz="2000" dirty="0">
                <a:latin typeface="Roboto" panose="02000000000000000000" pitchFamily="2" charset="0"/>
              </a:rPr>
            </a:br>
            <a:br>
              <a:rPr lang="fr-CA" sz="2000" b="0" i="0" dirty="0">
                <a:effectLst/>
                <a:latin typeface="Roboto" panose="02000000000000000000" pitchFamily="2" charset="0"/>
              </a:rPr>
            </a:br>
            <a:r>
              <a:rPr lang="fr-CA" sz="2000" b="0" i="0" dirty="0">
                <a:effectLst/>
                <a:latin typeface="Roboto" panose="02000000000000000000" pitchFamily="2" charset="0"/>
              </a:rPr>
              <a:t>Indemniser les travailleuses et travailleurs qui ont eu un accident du travail ou une maladie professionnelle.</a:t>
            </a:r>
            <a:br>
              <a:rPr lang="fr-CA" sz="2000" b="0" i="0" dirty="0">
                <a:effectLst/>
                <a:latin typeface="Roboto" panose="02000000000000000000" pitchFamily="2" charset="0"/>
              </a:rPr>
            </a:br>
            <a:br>
              <a:rPr lang="fr-CA" sz="2000" b="0" i="0" dirty="0">
                <a:effectLst/>
                <a:latin typeface="Roboto" panose="02000000000000000000" pitchFamily="2" charset="0"/>
              </a:rPr>
            </a:br>
            <a:br>
              <a:rPr lang="fr-CA" sz="2000" b="0" i="0" dirty="0">
                <a:effectLst/>
                <a:latin typeface="Roboto" panose="02000000000000000000" pitchFamily="2" charset="0"/>
              </a:rPr>
            </a:br>
            <a:br>
              <a:rPr lang="fr-CA" sz="2000" b="0" i="0" dirty="0">
                <a:effectLst/>
                <a:latin typeface="Roboto" panose="02000000000000000000" pitchFamily="2" charset="0"/>
              </a:rPr>
            </a:br>
            <a:br>
              <a:rPr lang="fr-CA" sz="2000" b="0" i="0" dirty="0">
                <a:effectLst/>
                <a:latin typeface="Roboto" panose="02000000000000000000" pitchFamily="2" charset="0"/>
              </a:rPr>
            </a:br>
            <a:br>
              <a:rPr lang="fr-CA" sz="2000" b="0" i="0" dirty="0">
                <a:effectLst/>
                <a:latin typeface="Roboto" panose="02000000000000000000" pitchFamily="2" charset="0"/>
              </a:rPr>
            </a:br>
            <a:br>
              <a:rPr lang="fr-CA" sz="2000" b="0" i="0" dirty="0">
                <a:effectLst/>
                <a:latin typeface="Roboto" panose="02000000000000000000" pitchFamily="2" charset="0"/>
              </a:rPr>
            </a:br>
            <a:endParaRPr lang="fr-CA" sz="2000" dirty="0"/>
          </a:p>
        </p:txBody>
      </p:sp>
    </p:spTree>
    <p:extLst>
      <p:ext uri="{BB962C8B-B14F-4D97-AF65-F5344CB8AC3E}">
        <p14:creationId xmlns:p14="http://schemas.microsoft.com/office/powerpoint/2010/main" val="1927039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353F689-2E51-BF4F-AE47-7CEB7CC4C52A}"/>
              </a:ext>
            </a:extLst>
          </p:cNvPr>
          <p:cNvSpPr>
            <a:spLocks noGrp="1"/>
          </p:cNvSpPr>
          <p:nvPr>
            <p:ph type="title"/>
          </p:nvPr>
        </p:nvSpPr>
        <p:spPr/>
        <p:txBody>
          <a:bodyPr rtlCol="0"/>
          <a:lstStyle/>
          <a:p>
            <a:pPr rtl="0"/>
            <a:r>
              <a:rPr lang="fr-CA" dirty="0"/>
              <a:t>Introduction</a:t>
            </a:r>
          </a:p>
        </p:txBody>
      </p:sp>
      <p:sp>
        <p:nvSpPr>
          <p:cNvPr id="4" name="Espace réservé au texte 3">
            <a:extLst>
              <a:ext uri="{FF2B5EF4-FFF2-40B4-BE49-F238E27FC236}">
                <a16:creationId xmlns:a16="http://schemas.microsoft.com/office/drawing/2014/main" id="{A17F80A9-6337-524E-AC61-32C5AFEE8E6D}"/>
              </a:ext>
            </a:extLst>
          </p:cNvPr>
          <p:cNvSpPr>
            <a:spLocks noGrp="1"/>
          </p:cNvSpPr>
          <p:nvPr>
            <p:ph type="body" sz="quarter" idx="11"/>
          </p:nvPr>
        </p:nvSpPr>
        <p:spPr/>
        <p:txBody>
          <a:bodyPr rtlCol="0"/>
          <a:lstStyle/>
          <a:p>
            <a:r>
              <a:rPr lang="fr-CA" sz="2400" dirty="0"/>
              <a:t>La prévention est l’affaire de tous. Chaque personne est responsable de faire en sorte que son milieu de travail soit sain et sécuritaire et que ses collègues soient conscientisés face à l’importance de la santé et sécurité au travail.</a:t>
            </a:r>
          </a:p>
        </p:txBody>
      </p:sp>
      <p:sp>
        <p:nvSpPr>
          <p:cNvPr id="7" name="Espace réservé du numéro de diapositive 6">
            <a:extLst>
              <a:ext uri="{FF2B5EF4-FFF2-40B4-BE49-F238E27FC236}">
                <a16:creationId xmlns:a16="http://schemas.microsoft.com/office/drawing/2014/main" id="{F37669F0-EA6D-6B46-AF0E-A9C2D1F223DB}"/>
              </a:ext>
            </a:extLst>
          </p:cNvPr>
          <p:cNvSpPr>
            <a:spLocks noGrp="1"/>
          </p:cNvSpPr>
          <p:nvPr>
            <p:ph type="sldNum" sz="quarter" idx="16"/>
          </p:nvPr>
        </p:nvSpPr>
        <p:spPr>
          <a:xfrm>
            <a:off x="971550" y="6332220"/>
            <a:ext cx="523240" cy="247651"/>
          </a:xfrm>
        </p:spPr>
        <p:txBody>
          <a:bodyPr rtlCol="0"/>
          <a:lstStyle/>
          <a:p>
            <a:pPr rtl="0"/>
            <a:fld id="{294A09A9-5501-47C1-A89A-A340965A2BE2}" type="slidenum">
              <a:rPr lang="fr-CA" smtClean="0"/>
              <a:pPr rtl="0"/>
              <a:t>2</a:t>
            </a:fld>
            <a:endParaRPr lang="fr-CA"/>
          </a:p>
        </p:txBody>
      </p:sp>
      <p:pic>
        <p:nvPicPr>
          <p:cNvPr id="53" name="Espace réservé d’image 52" descr="Ampoules suspendues">
            <a:extLst>
              <a:ext uri="{FF2B5EF4-FFF2-40B4-BE49-F238E27FC236}">
                <a16:creationId xmlns:a16="http://schemas.microsoft.com/office/drawing/2014/main" id="{CAC9EF15-08A3-406D-9236-76A5454D5F8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91246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6D66E6-0754-EFC4-933B-D8943C3A0C3E}"/>
              </a:ext>
            </a:extLst>
          </p:cNvPr>
          <p:cNvSpPr>
            <a:spLocks noGrp="1"/>
          </p:cNvSpPr>
          <p:nvPr>
            <p:ph type="title"/>
          </p:nvPr>
        </p:nvSpPr>
        <p:spPr>
          <a:xfrm>
            <a:off x="964022" y="2236424"/>
            <a:ext cx="8279130" cy="3933022"/>
          </a:xfrm>
        </p:spPr>
        <p:txBody>
          <a:bodyPr>
            <a:noAutofit/>
          </a:bodyPr>
          <a:lstStyle/>
          <a:p>
            <a:r>
              <a:rPr lang="fr-CA" sz="2000" b="0" i="0" dirty="0">
                <a:solidFill>
                  <a:srgbClr val="414141"/>
                </a:solidFill>
                <a:effectLst/>
              </a:rPr>
              <a:t>Informer et renseigner les travailleuses et les travailleurs ainsi que les employeurs sur leurs droits et leurs obligations prévus par la loi.</a:t>
            </a:r>
            <a:br>
              <a:rPr lang="fr-CA" sz="2000" b="0" i="0" dirty="0">
                <a:solidFill>
                  <a:srgbClr val="414141"/>
                </a:solidFill>
                <a:effectLst/>
              </a:rPr>
            </a:br>
            <a:br>
              <a:rPr lang="fr-CA" sz="2000" b="0" i="0" dirty="0">
                <a:solidFill>
                  <a:srgbClr val="414141"/>
                </a:solidFill>
                <a:effectLst/>
              </a:rPr>
            </a:br>
            <a:r>
              <a:rPr lang="fr-CA" sz="2000" dirty="0">
                <a:solidFill>
                  <a:srgbClr val="414141"/>
                </a:solidFill>
                <a:latin typeface="Roboto" panose="02000000000000000000" pitchFamily="2" charset="0"/>
              </a:rPr>
              <a:t>V</a:t>
            </a:r>
            <a:r>
              <a:rPr lang="fr-CA" sz="2000" b="0" i="0" dirty="0">
                <a:effectLst/>
                <a:latin typeface="Roboto" panose="02000000000000000000" pitchFamily="2" charset="0"/>
              </a:rPr>
              <a:t>eiller à la réadaptation des travailleuses et travailleurs qui ont une lésion professionnelle</a:t>
            </a:r>
            <a:br>
              <a:rPr lang="fr-CA" sz="2000" b="0" i="0" dirty="0">
                <a:solidFill>
                  <a:srgbClr val="414141"/>
                </a:solidFill>
                <a:effectLst/>
              </a:rPr>
            </a:br>
            <a:br>
              <a:rPr lang="fr-CA" sz="2000" b="0" i="0" dirty="0">
                <a:solidFill>
                  <a:srgbClr val="414141"/>
                </a:solidFill>
                <a:effectLst/>
              </a:rPr>
            </a:br>
            <a:r>
              <a:rPr lang="fr-CA" sz="2000" b="0" i="0" dirty="0">
                <a:solidFill>
                  <a:srgbClr val="414141"/>
                </a:solidFill>
                <a:effectLst/>
              </a:rPr>
              <a:t>Tenter d’amener les employeurs ainsi que les travailleuses et travailleurs à s’entendre quant à leurs mésententes relatives à l’application de la loi et de ses règlements</a:t>
            </a:r>
            <a:br>
              <a:rPr lang="fr-CA" sz="2000" b="0" i="0" dirty="0">
                <a:solidFill>
                  <a:srgbClr val="414141"/>
                </a:solidFill>
                <a:effectLst/>
              </a:rPr>
            </a:br>
            <a:br>
              <a:rPr lang="fr-CA" sz="2000" b="0" i="0" dirty="0">
                <a:solidFill>
                  <a:srgbClr val="414141"/>
                </a:solidFill>
                <a:effectLst/>
              </a:rPr>
            </a:br>
            <a:r>
              <a:rPr lang="fr-CA" sz="1600" b="0" i="0" dirty="0">
                <a:solidFill>
                  <a:schemeClr val="tx2"/>
                </a:solidFill>
                <a:effectLst/>
              </a:rPr>
              <a:t>source: CNESST</a:t>
            </a:r>
            <a:br>
              <a:rPr lang="fr-CA" sz="2000" b="0" i="0" dirty="0">
                <a:solidFill>
                  <a:srgbClr val="414141"/>
                </a:solidFill>
                <a:effectLst/>
              </a:rPr>
            </a:br>
            <a:br>
              <a:rPr lang="fr-CA" sz="2000" b="0" i="0" dirty="0">
                <a:solidFill>
                  <a:srgbClr val="414141"/>
                </a:solidFill>
                <a:effectLst/>
              </a:rPr>
            </a:br>
            <a:br>
              <a:rPr lang="fr-CA" sz="2000" b="0" i="0" dirty="0">
                <a:solidFill>
                  <a:srgbClr val="414141"/>
                </a:solidFill>
                <a:effectLst/>
              </a:rPr>
            </a:br>
            <a:endParaRPr lang="fr-CA" sz="2000" dirty="0"/>
          </a:p>
        </p:txBody>
      </p:sp>
    </p:spTree>
    <p:extLst>
      <p:ext uri="{BB962C8B-B14F-4D97-AF65-F5344CB8AC3E}">
        <p14:creationId xmlns:p14="http://schemas.microsoft.com/office/powerpoint/2010/main" val="2252191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A2C133-9EB6-4659-42E6-86ADB23B8E45}"/>
              </a:ext>
            </a:extLst>
          </p:cNvPr>
          <p:cNvSpPr>
            <a:spLocks noGrp="1"/>
          </p:cNvSpPr>
          <p:nvPr>
            <p:ph type="title"/>
          </p:nvPr>
        </p:nvSpPr>
        <p:spPr/>
        <p:txBody>
          <a:bodyPr>
            <a:normAutofit/>
          </a:bodyPr>
          <a:lstStyle/>
          <a:p>
            <a:r>
              <a:rPr lang="fr-CA" sz="4800" dirty="0">
                <a:solidFill>
                  <a:schemeClr val="tx2"/>
                </a:solidFill>
              </a:rPr>
              <a:t>ASSTSAS</a:t>
            </a:r>
            <a:br>
              <a:rPr lang="fr-CA" sz="4800" dirty="0">
                <a:solidFill>
                  <a:schemeClr val="tx2"/>
                </a:solidFill>
              </a:rPr>
            </a:br>
            <a:r>
              <a:rPr lang="fr-CA" b="0" i="0" dirty="0">
                <a:effectLst/>
                <a:latin typeface="Roboto" panose="02000000000000000000" pitchFamily="2" charset="0"/>
              </a:rPr>
              <a:t>Association paritaire pour la santé et la sécurité du travail du secteur affaires sociales </a:t>
            </a:r>
            <a:endParaRPr lang="fr-CA" dirty="0"/>
          </a:p>
        </p:txBody>
      </p:sp>
    </p:spTree>
    <p:extLst>
      <p:ext uri="{BB962C8B-B14F-4D97-AF65-F5344CB8AC3E}">
        <p14:creationId xmlns:p14="http://schemas.microsoft.com/office/powerpoint/2010/main" val="382342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4D931-05B8-C2F0-15DB-9B9AD5FAB0C8}"/>
              </a:ext>
            </a:extLst>
          </p:cNvPr>
          <p:cNvSpPr>
            <a:spLocks noGrp="1"/>
          </p:cNvSpPr>
          <p:nvPr>
            <p:ph type="title"/>
          </p:nvPr>
        </p:nvSpPr>
        <p:spPr>
          <a:xfrm>
            <a:off x="964022" y="2269476"/>
            <a:ext cx="7618118" cy="3496996"/>
          </a:xfrm>
        </p:spPr>
        <p:txBody>
          <a:bodyPr>
            <a:normAutofit/>
          </a:bodyPr>
          <a:lstStyle/>
          <a:p>
            <a:r>
              <a:rPr lang="fr-CA" sz="2200" b="0" i="0" dirty="0">
                <a:effectLst/>
              </a:rPr>
              <a:t>Promouvoir la prévention en santé et en sécurité du travail (SST) dans un objectif d’élimination à la source des dangers et accompagner, dans un cadre paritaire, la clientèle de son secteur en offrant des services-conseils, des activités d’information, de formation et de recherche et développement pour créer des milieux de travail sains et sécuritaires pour tous</a:t>
            </a:r>
            <a:r>
              <a:rPr lang="fr-CA" b="0" i="0" dirty="0">
                <a:effectLst/>
                <a:latin typeface="Lato" panose="020F0502020204030204" pitchFamily="34" charset="0"/>
              </a:rPr>
              <a:t>.</a:t>
            </a:r>
            <a:br>
              <a:rPr lang="fr-CA" b="0" i="0" dirty="0">
                <a:effectLst/>
                <a:latin typeface="Lato" panose="020F0502020204030204" pitchFamily="34" charset="0"/>
              </a:rPr>
            </a:br>
            <a:br>
              <a:rPr lang="fr-CA" b="0" i="0" dirty="0">
                <a:effectLst/>
                <a:latin typeface="Lato" panose="020F0502020204030204" pitchFamily="34" charset="0"/>
              </a:rPr>
            </a:br>
            <a:r>
              <a:rPr lang="fr-CA" sz="1600" b="0" i="0" dirty="0">
                <a:solidFill>
                  <a:schemeClr val="tx2"/>
                </a:solidFill>
                <a:effectLst/>
                <a:latin typeface="Lato" panose="020F0502020204030204" pitchFamily="34" charset="0"/>
              </a:rPr>
              <a:t>Source: ASSTSAS</a:t>
            </a:r>
            <a:endParaRPr lang="fr-CA" sz="1600" dirty="0">
              <a:solidFill>
                <a:schemeClr val="tx2"/>
              </a:solidFill>
            </a:endParaRPr>
          </a:p>
        </p:txBody>
      </p:sp>
    </p:spTree>
    <p:extLst>
      <p:ext uri="{BB962C8B-B14F-4D97-AF65-F5344CB8AC3E}">
        <p14:creationId xmlns:p14="http://schemas.microsoft.com/office/powerpoint/2010/main" val="710030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C823E1-0B2F-FB4C-DD6C-60E65E4FA9DF}"/>
              </a:ext>
            </a:extLst>
          </p:cNvPr>
          <p:cNvSpPr>
            <a:spLocks noGrp="1"/>
          </p:cNvSpPr>
          <p:nvPr>
            <p:ph type="title"/>
          </p:nvPr>
        </p:nvSpPr>
        <p:spPr>
          <a:xfrm>
            <a:off x="2108200" y="1816100"/>
            <a:ext cx="8407400" cy="4521200"/>
          </a:xfrm>
        </p:spPr>
        <p:txBody>
          <a:bodyPr>
            <a:normAutofit fontScale="90000"/>
          </a:bodyPr>
          <a:lstStyle/>
          <a:p>
            <a:r>
              <a:rPr lang="fr-CA" sz="4400" b="1" dirty="0">
                <a:solidFill>
                  <a:schemeClr val="tx2"/>
                </a:solidFill>
              </a:rPr>
              <a:t>Outils et ressources</a:t>
            </a:r>
            <a:br>
              <a:rPr lang="fr-CA" dirty="0"/>
            </a:br>
            <a:br>
              <a:rPr lang="fr-CA" dirty="0"/>
            </a:br>
            <a:r>
              <a:rPr lang="fr-CA" sz="2200" dirty="0"/>
              <a:t>Votre conseiller de la FSSS</a:t>
            </a:r>
            <a:br>
              <a:rPr lang="fr-CA" sz="2200" dirty="0"/>
            </a:br>
            <a:br>
              <a:rPr lang="fr-CA" sz="2200" dirty="0"/>
            </a:br>
            <a:r>
              <a:rPr lang="fr-CA" sz="2200" dirty="0"/>
              <a:t>Votre conseiller à la défense des </a:t>
            </a:r>
            <a:r>
              <a:rPr lang="fr-CA" sz="2200" dirty="0" err="1"/>
              <a:t>accidenté-es</a:t>
            </a:r>
            <a:r>
              <a:rPr lang="fr-CA" sz="2200" dirty="0"/>
              <a:t> service SSE de la CSN</a:t>
            </a:r>
            <a:br>
              <a:rPr lang="fr-CA" sz="2200" dirty="0"/>
            </a:br>
            <a:br>
              <a:rPr lang="fr-CA" sz="2200" dirty="0"/>
            </a:br>
            <a:r>
              <a:rPr lang="fr-CA" sz="2200" dirty="0"/>
              <a:t>FSSS : https://fsss.qc.ca/grands-dossiers/sante-securite/</a:t>
            </a:r>
            <a:br>
              <a:rPr lang="fr-CA" sz="2200" dirty="0"/>
            </a:br>
            <a:br>
              <a:rPr lang="fr-CA" sz="2200" dirty="0"/>
            </a:br>
            <a:r>
              <a:rPr lang="fr-CA" sz="2200" dirty="0"/>
              <a:t>Portail formation CSN https ://formationsst.csn.info/</a:t>
            </a:r>
            <a:br>
              <a:rPr lang="fr-CA" sz="2200" dirty="0"/>
            </a:br>
            <a:br>
              <a:rPr lang="fr-CA" sz="2200" dirty="0"/>
            </a:br>
            <a:r>
              <a:rPr lang="fr-CA" sz="2200" dirty="0"/>
              <a:t>ASSTAS : http://asstsas.qc.ca/  </a:t>
            </a:r>
            <a:br>
              <a:rPr lang="fr-CA" sz="2200" dirty="0"/>
            </a:br>
            <a:br>
              <a:rPr lang="fr-CA" sz="2200" dirty="0"/>
            </a:br>
            <a:r>
              <a:rPr lang="fr-CA" sz="2200" dirty="0"/>
              <a:t>CNESST : </a:t>
            </a:r>
            <a:r>
              <a:rPr lang="fr-CA" sz="2200" dirty="0">
                <a:hlinkClick r:id="rId2"/>
              </a:rPr>
              <a:t>https://www.cnesst.gouv.qc.ca/fr</a:t>
            </a:r>
            <a:br>
              <a:rPr lang="fr-CA" sz="2200" dirty="0"/>
            </a:br>
            <a:br>
              <a:rPr lang="fr-CA" sz="2200" dirty="0"/>
            </a:br>
            <a:br>
              <a:rPr lang="fr-CA" sz="2200" dirty="0"/>
            </a:br>
            <a:br>
              <a:rPr lang="fr-CA" dirty="0"/>
            </a:br>
            <a:br>
              <a:rPr lang="fr-CA" dirty="0"/>
            </a:br>
            <a:endParaRPr lang="fr-CA" dirty="0"/>
          </a:p>
        </p:txBody>
      </p:sp>
    </p:spTree>
    <p:extLst>
      <p:ext uri="{BB962C8B-B14F-4D97-AF65-F5344CB8AC3E}">
        <p14:creationId xmlns:p14="http://schemas.microsoft.com/office/powerpoint/2010/main" val="3140858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DF3D98-3C30-4CFC-8643-C81E829C8C25}"/>
              </a:ext>
            </a:extLst>
          </p:cNvPr>
          <p:cNvSpPr>
            <a:spLocks noGrp="1"/>
          </p:cNvSpPr>
          <p:nvPr>
            <p:ph type="title"/>
          </p:nvPr>
        </p:nvSpPr>
        <p:spPr>
          <a:xfrm>
            <a:off x="6553201" y="2173658"/>
            <a:ext cx="5257800" cy="610863"/>
          </a:xfrm>
        </p:spPr>
        <p:txBody>
          <a:bodyPr rtlCol="0"/>
          <a:lstStyle/>
          <a:p>
            <a:pPr rtl="0"/>
            <a:r>
              <a:rPr lang="fr-CA" dirty="0"/>
              <a:t>Merci !</a:t>
            </a:r>
          </a:p>
        </p:txBody>
      </p:sp>
      <p:pic>
        <p:nvPicPr>
          <p:cNvPr id="13" name="Espace réservé de l’image 12" descr="Portrait d’un des membres de l’équipe">
            <a:extLst>
              <a:ext uri="{FF2B5EF4-FFF2-40B4-BE49-F238E27FC236}">
                <a16:creationId xmlns:a16="http://schemas.microsoft.com/office/drawing/2014/main" id="{EC944911-7CDD-41CC-A7F0-5B0CF85D545C}"/>
              </a:ext>
              <a:ext uri="{C183D7F6-B498-43B3-948B-1728B52AA6E4}">
                <adec:decorative xmlns:adec="http://schemas.microsoft.com/office/drawing/2017/decorative" val="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336677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4756-A790-C845-A85F-35391529E591}"/>
              </a:ext>
            </a:extLst>
          </p:cNvPr>
          <p:cNvSpPr>
            <a:spLocks noGrp="1"/>
          </p:cNvSpPr>
          <p:nvPr>
            <p:ph type="title"/>
          </p:nvPr>
        </p:nvSpPr>
        <p:spPr>
          <a:xfrm>
            <a:off x="964023" y="879063"/>
            <a:ext cx="4941477" cy="610863"/>
          </a:xfrm>
        </p:spPr>
        <p:txBody>
          <a:bodyPr rtlCol="0">
            <a:normAutofit fontScale="90000"/>
          </a:bodyPr>
          <a:lstStyle/>
          <a:p>
            <a:pPr rtl="0"/>
            <a:r>
              <a:rPr lang="fr-CA" dirty="0"/>
              <a:t>Objectif de la présentation </a:t>
            </a:r>
          </a:p>
        </p:txBody>
      </p:sp>
      <p:sp>
        <p:nvSpPr>
          <p:cNvPr id="6" name="Espace réservé au texte 5">
            <a:extLst>
              <a:ext uri="{FF2B5EF4-FFF2-40B4-BE49-F238E27FC236}">
                <a16:creationId xmlns:a16="http://schemas.microsoft.com/office/drawing/2014/main" id="{C0015C52-08ED-464E-B7E8-24892D9C1319}"/>
              </a:ext>
            </a:extLst>
          </p:cNvPr>
          <p:cNvSpPr>
            <a:spLocks noGrp="1"/>
          </p:cNvSpPr>
          <p:nvPr>
            <p:ph type="body" sz="quarter" idx="16"/>
          </p:nvPr>
        </p:nvSpPr>
        <p:spPr>
          <a:xfrm>
            <a:off x="3663042" y="2209800"/>
            <a:ext cx="2128157" cy="549876"/>
          </a:xfrm>
        </p:spPr>
        <p:txBody>
          <a:bodyPr rtlCol="0"/>
          <a:lstStyle/>
          <a:p>
            <a:pPr rtl="0"/>
            <a:r>
              <a:rPr lang="fr-CA" dirty="0"/>
              <a:t>02. Être sensible à l’importance de l’action syndicale en prévention et saisir le rôle des syndicats.</a:t>
            </a:r>
          </a:p>
        </p:txBody>
      </p:sp>
      <p:sp>
        <p:nvSpPr>
          <p:cNvPr id="8" name="Espace réservé au texte 7">
            <a:extLst>
              <a:ext uri="{FF2B5EF4-FFF2-40B4-BE49-F238E27FC236}">
                <a16:creationId xmlns:a16="http://schemas.microsoft.com/office/drawing/2014/main" id="{B32B0C1D-C221-7C47-B7D6-77E7BDB41749}"/>
              </a:ext>
            </a:extLst>
          </p:cNvPr>
          <p:cNvSpPr>
            <a:spLocks noGrp="1"/>
          </p:cNvSpPr>
          <p:nvPr>
            <p:ph type="body" sz="quarter" idx="20"/>
          </p:nvPr>
        </p:nvSpPr>
        <p:spPr>
          <a:xfrm>
            <a:off x="952500" y="4522803"/>
            <a:ext cx="2247900" cy="369332"/>
          </a:xfrm>
        </p:spPr>
        <p:txBody>
          <a:bodyPr rtlCol="0"/>
          <a:lstStyle/>
          <a:p>
            <a:pPr rtl="0"/>
            <a:r>
              <a:rPr lang="fr-CA" dirty="0"/>
              <a:t>03. Coordonner nos actions en prévention. </a:t>
            </a:r>
          </a:p>
        </p:txBody>
      </p:sp>
      <p:sp>
        <p:nvSpPr>
          <p:cNvPr id="10" name="Espace réservé au texte 9">
            <a:extLst>
              <a:ext uri="{FF2B5EF4-FFF2-40B4-BE49-F238E27FC236}">
                <a16:creationId xmlns:a16="http://schemas.microsoft.com/office/drawing/2014/main" id="{69BD3932-D1D0-1045-BD96-8B26F11B8515}"/>
              </a:ext>
            </a:extLst>
          </p:cNvPr>
          <p:cNvSpPr>
            <a:spLocks noGrp="1"/>
          </p:cNvSpPr>
          <p:nvPr>
            <p:ph type="body" sz="quarter" idx="22"/>
          </p:nvPr>
        </p:nvSpPr>
        <p:spPr>
          <a:xfrm>
            <a:off x="3663042" y="4522803"/>
            <a:ext cx="2128157" cy="369332"/>
          </a:xfrm>
        </p:spPr>
        <p:txBody>
          <a:bodyPr rtlCol="0"/>
          <a:lstStyle/>
          <a:p>
            <a:pPr rtl="0"/>
            <a:r>
              <a:rPr lang="fr-CA" dirty="0"/>
              <a:t>04. Comprendre le cadre légal et l’environnement de la SST. </a:t>
            </a:r>
          </a:p>
        </p:txBody>
      </p:sp>
      <p:sp>
        <p:nvSpPr>
          <p:cNvPr id="12" name="Espace réservé au texte 11">
            <a:extLst>
              <a:ext uri="{FF2B5EF4-FFF2-40B4-BE49-F238E27FC236}">
                <a16:creationId xmlns:a16="http://schemas.microsoft.com/office/drawing/2014/main" id="{B115086E-2AC3-4F4D-8F85-104CFA64FECF}"/>
              </a:ext>
            </a:extLst>
          </p:cNvPr>
          <p:cNvSpPr>
            <a:spLocks noGrp="1"/>
          </p:cNvSpPr>
          <p:nvPr>
            <p:ph type="body" sz="quarter" idx="24"/>
          </p:nvPr>
        </p:nvSpPr>
        <p:spPr>
          <a:xfrm>
            <a:off x="6400803" y="4522803"/>
            <a:ext cx="2129245" cy="369332"/>
          </a:xfrm>
        </p:spPr>
        <p:txBody>
          <a:bodyPr rtlCol="0"/>
          <a:lstStyle/>
          <a:p>
            <a:pPr rtl="0"/>
            <a:r>
              <a:rPr lang="fr-CA" dirty="0"/>
              <a:t>05. Connaitre les outils et les ressources. </a:t>
            </a:r>
          </a:p>
        </p:txBody>
      </p:sp>
      <p:sp>
        <p:nvSpPr>
          <p:cNvPr id="15" name="Espace réservé du numéro de diapositive 14">
            <a:extLst>
              <a:ext uri="{FF2B5EF4-FFF2-40B4-BE49-F238E27FC236}">
                <a16:creationId xmlns:a16="http://schemas.microsoft.com/office/drawing/2014/main" id="{329469AE-B59A-AA41-9085-106D011808F5}"/>
              </a:ext>
            </a:extLst>
          </p:cNvPr>
          <p:cNvSpPr>
            <a:spLocks noGrp="1"/>
          </p:cNvSpPr>
          <p:nvPr>
            <p:ph type="sldNum" sz="quarter" idx="27"/>
          </p:nvPr>
        </p:nvSpPr>
        <p:spPr>
          <a:xfrm>
            <a:off x="971550" y="6332220"/>
            <a:ext cx="523240" cy="247651"/>
          </a:xfrm>
        </p:spPr>
        <p:txBody>
          <a:bodyPr rtlCol="0"/>
          <a:lstStyle/>
          <a:p>
            <a:pPr rtl="0"/>
            <a:fld id="{294A09A9-5501-47C1-A89A-A340965A2BE2}" type="slidenum">
              <a:rPr lang="fr-CA" smtClean="0"/>
              <a:pPr rtl="0"/>
              <a:t>3</a:t>
            </a:fld>
            <a:endParaRPr lang="fr-CA"/>
          </a:p>
        </p:txBody>
      </p:sp>
      <p:sp>
        <p:nvSpPr>
          <p:cNvPr id="19" name="Espace réservé du texte 18">
            <a:extLst>
              <a:ext uri="{FF2B5EF4-FFF2-40B4-BE49-F238E27FC236}">
                <a16:creationId xmlns:a16="http://schemas.microsoft.com/office/drawing/2014/main" id="{020C4F2C-C3A2-F31C-6595-07230D11EF0E}"/>
              </a:ext>
            </a:extLst>
          </p:cNvPr>
          <p:cNvSpPr>
            <a:spLocks noGrp="1"/>
          </p:cNvSpPr>
          <p:nvPr>
            <p:ph type="body" sz="quarter" idx="14"/>
          </p:nvPr>
        </p:nvSpPr>
        <p:spPr>
          <a:xfrm>
            <a:off x="952500" y="2023534"/>
            <a:ext cx="2324100" cy="1790478"/>
          </a:xfrm>
        </p:spPr>
        <p:txBody>
          <a:bodyPr/>
          <a:lstStyle/>
          <a:p>
            <a:r>
              <a:rPr lang="fr-CA" dirty="0"/>
              <a:t>01. Prendre conscience de l’importance de la prévention et saisir les rôles et responsabilités des acteurs et partenaires. .</a:t>
            </a:r>
          </a:p>
        </p:txBody>
      </p:sp>
    </p:spTree>
    <p:extLst>
      <p:ext uri="{BB962C8B-B14F-4D97-AF65-F5344CB8AC3E}">
        <p14:creationId xmlns:p14="http://schemas.microsoft.com/office/powerpoint/2010/main" val="289860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319620-6CCC-A34D-9D45-D6B57F800708}"/>
              </a:ext>
            </a:extLst>
          </p:cNvPr>
          <p:cNvSpPr>
            <a:spLocks noGrp="1"/>
          </p:cNvSpPr>
          <p:nvPr>
            <p:ph type="title"/>
          </p:nvPr>
        </p:nvSpPr>
        <p:spPr>
          <a:xfrm>
            <a:off x="964023" y="1284089"/>
            <a:ext cx="5322476" cy="513545"/>
          </a:xfrm>
        </p:spPr>
        <p:txBody>
          <a:bodyPr rtlCol="0">
            <a:noAutofit/>
          </a:bodyPr>
          <a:lstStyle/>
          <a:p>
            <a:pPr rtl="0"/>
            <a:r>
              <a:rPr lang="fr-CA" sz="3600" dirty="0"/>
              <a:t>Législation en matière de santé et sécurité au travail</a:t>
            </a:r>
          </a:p>
        </p:txBody>
      </p:sp>
      <p:sp>
        <p:nvSpPr>
          <p:cNvPr id="4" name="Espace réservé au texte 3">
            <a:extLst>
              <a:ext uri="{FF2B5EF4-FFF2-40B4-BE49-F238E27FC236}">
                <a16:creationId xmlns:a16="http://schemas.microsoft.com/office/drawing/2014/main" id="{86655189-E7B2-3A4A-99EE-997592791F7D}"/>
              </a:ext>
            </a:extLst>
          </p:cNvPr>
          <p:cNvSpPr>
            <a:spLocks noGrp="1"/>
          </p:cNvSpPr>
          <p:nvPr>
            <p:ph type="body" sz="quarter" idx="11"/>
          </p:nvPr>
        </p:nvSpPr>
        <p:spPr>
          <a:xfrm>
            <a:off x="1296955" y="2568686"/>
            <a:ext cx="2133600" cy="205837"/>
          </a:xfrm>
        </p:spPr>
        <p:txBody>
          <a:bodyPr rtlCol="0"/>
          <a:lstStyle/>
          <a:p>
            <a:pPr rtl="0"/>
            <a:r>
              <a:rPr lang="fr-CA" dirty="0"/>
              <a:t>1. Loi sur la santé et sécurité au travail (LSST)</a:t>
            </a:r>
          </a:p>
        </p:txBody>
      </p:sp>
      <p:sp>
        <p:nvSpPr>
          <p:cNvPr id="3" name="Espace réservé du texte 2">
            <a:extLst>
              <a:ext uri="{FF2B5EF4-FFF2-40B4-BE49-F238E27FC236}">
                <a16:creationId xmlns:a16="http://schemas.microsoft.com/office/drawing/2014/main" id="{6873C602-BA59-1744-B258-B489E00A3E14}"/>
              </a:ext>
            </a:extLst>
          </p:cNvPr>
          <p:cNvSpPr>
            <a:spLocks noGrp="1"/>
          </p:cNvSpPr>
          <p:nvPr>
            <p:ph type="body" sz="quarter" idx="12"/>
          </p:nvPr>
        </p:nvSpPr>
        <p:spPr>
          <a:xfrm>
            <a:off x="1296955" y="3346099"/>
            <a:ext cx="2133600" cy="262073"/>
          </a:xfrm>
        </p:spPr>
        <p:txBody>
          <a:bodyPr rtlCol="0"/>
          <a:lstStyle/>
          <a:p>
            <a:pPr rtl="0"/>
            <a:r>
              <a:rPr lang="fr-CA" dirty="0"/>
              <a:t>Droits et obligations pour la prévention </a:t>
            </a:r>
          </a:p>
        </p:txBody>
      </p:sp>
      <p:sp>
        <p:nvSpPr>
          <p:cNvPr id="6" name="Espace réservé au texte 5">
            <a:extLst>
              <a:ext uri="{FF2B5EF4-FFF2-40B4-BE49-F238E27FC236}">
                <a16:creationId xmlns:a16="http://schemas.microsoft.com/office/drawing/2014/main" id="{8D4284CF-DF13-E947-ADA5-0FD9AAC03C23}"/>
              </a:ext>
            </a:extLst>
          </p:cNvPr>
          <p:cNvSpPr>
            <a:spLocks noGrp="1"/>
          </p:cNvSpPr>
          <p:nvPr>
            <p:ph type="body" sz="quarter" idx="31"/>
          </p:nvPr>
        </p:nvSpPr>
        <p:spPr>
          <a:xfrm>
            <a:off x="3897798" y="4394200"/>
            <a:ext cx="2388701" cy="513545"/>
          </a:xfrm>
        </p:spPr>
        <p:txBody>
          <a:bodyPr rtlCol="0"/>
          <a:lstStyle/>
          <a:p>
            <a:pPr rtl="0"/>
            <a:r>
              <a:rPr lang="fr-CA" dirty="0"/>
              <a:t>2. Loi sur les accidents et maladies professionnelles (LATMP)</a:t>
            </a:r>
          </a:p>
        </p:txBody>
      </p:sp>
      <p:sp>
        <p:nvSpPr>
          <p:cNvPr id="5" name="Espace réservé du texte 4">
            <a:extLst>
              <a:ext uri="{FF2B5EF4-FFF2-40B4-BE49-F238E27FC236}">
                <a16:creationId xmlns:a16="http://schemas.microsoft.com/office/drawing/2014/main" id="{FA4FEC49-A0F0-FB4E-9A87-B2EF11364721}"/>
              </a:ext>
            </a:extLst>
          </p:cNvPr>
          <p:cNvSpPr>
            <a:spLocks noGrp="1"/>
          </p:cNvSpPr>
          <p:nvPr>
            <p:ph type="body" sz="quarter" idx="30"/>
          </p:nvPr>
        </p:nvSpPr>
        <p:spPr>
          <a:xfrm>
            <a:off x="3897799" y="5512993"/>
            <a:ext cx="2133600" cy="247651"/>
          </a:xfrm>
        </p:spPr>
        <p:txBody>
          <a:bodyPr rtlCol="0"/>
          <a:lstStyle/>
          <a:p>
            <a:pPr rtl="0"/>
            <a:r>
              <a:rPr lang="fr-CA" dirty="0"/>
              <a:t>Réparation des accidents et maladies professionnelles</a:t>
            </a:r>
          </a:p>
        </p:txBody>
      </p:sp>
      <p:sp>
        <p:nvSpPr>
          <p:cNvPr id="10" name="Espace réservé au texte 9">
            <a:extLst>
              <a:ext uri="{FF2B5EF4-FFF2-40B4-BE49-F238E27FC236}">
                <a16:creationId xmlns:a16="http://schemas.microsoft.com/office/drawing/2014/main" id="{9C396C20-F6DF-C940-BE16-6E008BFF9CB9}"/>
              </a:ext>
            </a:extLst>
          </p:cNvPr>
          <p:cNvSpPr>
            <a:spLocks noGrp="1"/>
          </p:cNvSpPr>
          <p:nvPr>
            <p:ph type="body" sz="quarter" idx="35"/>
          </p:nvPr>
        </p:nvSpPr>
        <p:spPr>
          <a:xfrm>
            <a:off x="6438143" y="2568686"/>
            <a:ext cx="2133600" cy="205837"/>
          </a:xfrm>
        </p:spPr>
        <p:txBody>
          <a:bodyPr rtlCol="0"/>
          <a:lstStyle/>
          <a:p>
            <a:pPr rtl="0"/>
            <a:r>
              <a:rPr lang="fr-CA" dirty="0"/>
              <a:t>3. Règlement sur la santé et la sécurité au travail  </a:t>
            </a:r>
          </a:p>
        </p:txBody>
      </p:sp>
      <p:sp>
        <p:nvSpPr>
          <p:cNvPr id="9" name="Espace réservé du texte 8">
            <a:extLst>
              <a:ext uri="{FF2B5EF4-FFF2-40B4-BE49-F238E27FC236}">
                <a16:creationId xmlns:a16="http://schemas.microsoft.com/office/drawing/2014/main" id="{55F2A68F-70C1-7F46-9A1C-586701744F58}"/>
              </a:ext>
            </a:extLst>
          </p:cNvPr>
          <p:cNvSpPr>
            <a:spLocks noGrp="1"/>
          </p:cNvSpPr>
          <p:nvPr>
            <p:ph type="body" sz="quarter" idx="34"/>
          </p:nvPr>
        </p:nvSpPr>
        <p:spPr>
          <a:xfrm>
            <a:off x="6438143" y="3346099"/>
            <a:ext cx="2133600" cy="262073"/>
          </a:xfrm>
        </p:spPr>
        <p:txBody>
          <a:bodyPr rtlCol="0"/>
          <a:lstStyle/>
          <a:p>
            <a:pPr rtl="0"/>
            <a:r>
              <a:rPr lang="fr-CA" dirty="0"/>
              <a:t>Normes pour les conditions de travail sécuritaires</a:t>
            </a:r>
          </a:p>
          <a:p>
            <a:pPr rtl="0"/>
            <a:endParaRPr lang="fr-CA" dirty="0"/>
          </a:p>
        </p:txBody>
      </p:sp>
      <p:sp>
        <p:nvSpPr>
          <p:cNvPr id="8" name="Espace réservé au texte 7">
            <a:extLst>
              <a:ext uri="{FF2B5EF4-FFF2-40B4-BE49-F238E27FC236}">
                <a16:creationId xmlns:a16="http://schemas.microsoft.com/office/drawing/2014/main" id="{58554997-3B04-634C-A36E-69B03113315A}"/>
              </a:ext>
            </a:extLst>
          </p:cNvPr>
          <p:cNvSpPr>
            <a:spLocks noGrp="1"/>
          </p:cNvSpPr>
          <p:nvPr>
            <p:ph type="body" sz="quarter" idx="33"/>
          </p:nvPr>
        </p:nvSpPr>
        <p:spPr>
          <a:xfrm>
            <a:off x="9001711" y="4394200"/>
            <a:ext cx="2133600" cy="513545"/>
          </a:xfrm>
        </p:spPr>
        <p:txBody>
          <a:bodyPr rtlCol="0"/>
          <a:lstStyle/>
          <a:p>
            <a:pPr rtl="0"/>
            <a:r>
              <a:rPr lang="fr-CA" dirty="0"/>
              <a:t>4. Loi modifiant le régime de la SST (LMRSST)	</a:t>
            </a:r>
          </a:p>
        </p:txBody>
      </p:sp>
      <p:sp>
        <p:nvSpPr>
          <p:cNvPr id="7" name="Espace réservé du texte 6">
            <a:extLst>
              <a:ext uri="{FF2B5EF4-FFF2-40B4-BE49-F238E27FC236}">
                <a16:creationId xmlns:a16="http://schemas.microsoft.com/office/drawing/2014/main" id="{4E355B93-F7B4-8649-8BBF-819B529D7EC7}"/>
              </a:ext>
            </a:extLst>
          </p:cNvPr>
          <p:cNvSpPr>
            <a:spLocks noGrp="1"/>
          </p:cNvSpPr>
          <p:nvPr>
            <p:ph type="body" sz="quarter" idx="32"/>
          </p:nvPr>
        </p:nvSpPr>
        <p:spPr>
          <a:xfrm>
            <a:off x="9001711" y="5247099"/>
            <a:ext cx="2133600" cy="513545"/>
          </a:xfrm>
        </p:spPr>
        <p:txBody>
          <a:bodyPr rtlCol="0"/>
          <a:lstStyle/>
          <a:p>
            <a:pPr rtl="0"/>
            <a:r>
              <a:rPr lang="fr-CA" dirty="0"/>
              <a:t>Le nouveau régime intérimaire </a:t>
            </a:r>
          </a:p>
          <a:p>
            <a:pPr rtl="0"/>
            <a:endParaRPr lang="fr-CA" dirty="0"/>
          </a:p>
        </p:txBody>
      </p:sp>
      <p:sp>
        <p:nvSpPr>
          <p:cNvPr id="13" name="Espace réservé du numéro de diapositive 12">
            <a:extLst>
              <a:ext uri="{FF2B5EF4-FFF2-40B4-BE49-F238E27FC236}">
                <a16:creationId xmlns:a16="http://schemas.microsoft.com/office/drawing/2014/main" id="{B2B0E625-26CC-9744-9B92-56905E797B65}"/>
              </a:ext>
            </a:extLst>
          </p:cNvPr>
          <p:cNvSpPr>
            <a:spLocks noGrp="1"/>
          </p:cNvSpPr>
          <p:nvPr>
            <p:ph type="sldNum" sz="quarter" idx="38"/>
          </p:nvPr>
        </p:nvSpPr>
        <p:spPr>
          <a:xfrm>
            <a:off x="971550" y="6332220"/>
            <a:ext cx="523240" cy="247651"/>
          </a:xfrm>
        </p:spPr>
        <p:txBody>
          <a:bodyPr rtlCol="0"/>
          <a:lstStyle/>
          <a:p>
            <a:pPr rtl="0"/>
            <a:fld id="{294A09A9-5501-47C1-A89A-A340965A2BE2}" type="slidenum">
              <a:rPr lang="fr-CA" smtClean="0"/>
              <a:pPr rtl="0"/>
              <a:t>4</a:t>
            </a:fld>
            <a:endParaRPr lang="fr-CA"/>
          </a:p>
        </p:txBody>
      </p:sp>
    </p:spTree>
    <p:extLst>
      <p:ext uri="{BB962C8B-B14F-4D97-AF65-F5344CB8AC3E}">
        <p14:creationId xmlns:p14="http://schemas.microsoft.com/office/powerpoint/2010/main" val="2509101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E93262-98FD-B53E-78FA-4B69935DAC15}"/>
              </a:ext>
            </a:extLst>
          </p:cNvPr>
          <p:cNvSpPr>
            <a:spLocks noGrp="1"/>
          </p:cNvSpPr>
          <p:nvPr>
            <p:ph type="title"/>
          </p:nvPr>
        </p:nvSpPr>
        <p:spPr>
          <a:xfrm>
            <a:off x="2462697" y="2975113"/>
            <a:ext cx="6261651" cy="1850888"/>
          </a:xfrm>
        </p:spPr>
        <p:txBody>
          <a:bodyPr>
            <a:normAutofit fontScale="90000"/>
          </a:bodyPr>
          <a:lstStyle/>
          <a:p>
            <a:r>
              <a:rPr lang="fr-CA" sz="5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Les travailleuses et travailleurs</a:t>
            </a:r>
            <a:br>
              <a:rPr lang="fr-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br>
              <a:rPr lang="fr-CA" sz="1800" dirty="0">
                <a:effectLst/>
                <a:latin typeface="Calibri" panose="020F0502020204030204" pitchFamily="34" charset="0"/>
                <a:ea typeface="Calibri" panose="020F0502020204030204" pitchFamily="34" charset="0"/>
                <a:cs typeface="Times New Roman" panose="02020603050405020304" pitchFamily="18" charset="0"/>
              </a:rPr>
            </a:br>
            <a:endParaRPr lang="fr-CA" dirty="0"/>
          </a:p>
        </p:txBody>
      </p:sp>
    </p:spTree>
    <p:extLst>
      <p:ext uri="{BB962C8B-B14F-4D97-AF65-F5344CB8AC3E}">
        <p14:creationId xmlns:p14="http://schemas.microsoft.com/office/powerpoint/2010/main" val="2396060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122DF8-59D4-D94D-8ED9-F2F319899DBF}"/>
              </a:ext>
            </a:extLst>
          </p:cNvPr>
          <p:cNvSpPr>
            <a:spLocks noGrp="1"/>
          </p:cNvSpPr>
          <p:nvPr>
            <p:ph type="title"/>
          </p:nvPr>
        </p:nvSpPr>
        <p:spPr>
          <a:xfrm>
            <a:off x="964023" y="879063"/>
            <a:ext cx="7474299" cy="610863"/>
          </a:xfrm>
        </p:spPr>
        <p:txBody>
          <a:bodyPr rtlCol="0">
            <a:normAutofit fontScale="90000"/>
          </a:bodyPr>
          <a:lstStyle/>
          <a:p>
            <a:pPr rtl="0"/>
            <a:r>
              <a:rPr lang="fr-CA" dirty="0"/>
              <a:t>Obligations des travailleuses et des travailleurs art.49 LSST</a:t>
            </a:r>
          </a:p>
        </p:txBody>
      </p:sp>
      <p:sp>
        <p:nvSpPr>
          <p:cNvPr id="45" name="Espace réservé au texte 44">
            <a:extLst>
              <a:ext uri="{FF2B5EF4-FFF2-40B4-BE49-F238E27FC236}">
                <a16:creationId xmlns:a16="http://schemas.microsoft.com/office/drawing/2014/main" id="{803A1E73-C790-447A-974F-B3ADB50149F7}"/>
              </a:ext>
            </a:extLst>
          </p:cNvPr>
          <p:cNvSpPr>
            <a:spLocks noGrp="1"/>
          </p:cNvSpPr>
          <p:nvPr>
            <p:ph type="body" sz="quarter" idx="12"/>
          </p:nvPr>
        </p:nvSpPr>
        <p:spPr>
          <a:xfrm>
            <a:off x="1015411" y="2415604"/>
            <a:ext cx="4838700" cy="482600"/>
          </a:xfrm>
        </p:spPr>
        <p:txBody>
          <a:bodyPr rtlCol="0"/>
          <a:lstStyle/>
          <a:p>
            <a:pPr rtl="0"/>
            <a:r>
              <a:rPr lang="fr-CA" dirty="0"/>
              <a:t>	Prendre connaissance du programme de prévention</a:t>
            </a:r>
          </a:p>
        </p:txBody>
      </p:sp>
      <p:sp>
        <p:nvSpPr>
          <p:cNvPr id="47" name="Espace réservé du texte 46">
            <a:extLst>
              <a:ext uri="{FF2B5EF4-FFF2-40B4-BE49-F238E27FC236}">
                <a16:creationId xmlns:a16="http://schemas.microsoft.com/office/drawing/2014/main" id="{DDA232CE-EB44-41DD-920C-AEDD5C33D2A5}"/>
              </a:ext>
            </a:extLst>
          </p:cNvPr>
          <p:cNvSpPr>
            <a:spLocks noGrp="1"/>
          </p:cNvSpPr>
          <p:nvPr>
            <p:ph type="body" sz="quarter" idx="14"/>
          </p:nvPr>
        </p:nvSpPr>
        <p:spPr/>
        <p:txBody>
          <a:bodyPr rtlCol="0"/>
          <a:lstStyle/>
          <a:p>
            <a:pPr rtl="0"/>
            <a:r>
              <a:rPr lang="fr-CA" dirty="0"/>
              <a:t>	Prendre les mesures nécessaires pour protéger sa santé, sa sécurité et son intégrité physique</a:t>
            </a:r>
          </a:p>
        </p:txBody>
      </p:sp>
      <p:sp>
        <p:nvSpPr>
          <p:cNvPr id="49" name="Espace réservé au texte 48">
            <a:extLst>
              <a:ext uri="{FF2B5EF4-FFF2-40B4-BE49-F238E27FC236}">
                <a16:creationId xmlns:a16="http://schemas.microsoft.com/office/drawing/2014/main" id="{ED796758-F31D-4250-A439-D6DE9523C88B}"/>
              </a:ext>
            </a:extLst>
          </p:cNvPr>
          <p:cNvSpPr>
            <a:spLocks noGrp="1"/>
          </p:cNvSpPr>
          <p:nvPr>
            <p:ph type="body" sz="quarter" idx="16"/>
          </p:nvPr>
        </p:nvSpPr>
        <p:spPr/>
        <p:txBody>
          <a:bodyPr rtlCol="0"/>
          <a:lstStyle/>
          <a:p>
            <a:pPr rtl="0"/>
            <a:r>
              <a:rPr lang="fr-CA" dirty="0"/>
              <a:t>	Se soumettre aux examens de santé exigés pour l’application de la présente loi et des règlements</a:t>
            </a:r>
          </a:p>
        </p:txBody>
      </p:sp>
      <p:sp>
        <p:nvSpPr>
          <p:cNvPr id="51" name="Espace réservé au texte 50">
            <a:extLst>
              <a:ext uri="{FF2B5EF4-FFF2-40B4-BE49-F238E27FC236}">
                <a16:creationId xmlns:a16="http://schemas.microsoft.com/office/drawing/2014/main" id="{D582AC9C-B267-4C04-9E50-051DE433538C}"/>
              </a:ext>
            </a:extLst>
          </p:cNvPr>
          <p:cNvSpPr>
            <a:spLocks noGrp="1"/>
          </p:cNvSpPr>
          <p:nvPr>
            <p:ph type="body" sz="quarter" idx="18"/>
          </p:nvPr>
        </p:nvSpPr>
        <p:spPr/>
        <p:txBody>
          <a:bodyPr rtlCol="0"/>
          <a:lstStyle/>
          <a:p>
            <a:pPr rtl="0"/>
            <a:r>
              <a:rPr lang="fr-CA" dirty="0"/>
              <a:t>	Participer à l’identification et à l’élimination des risques</a:t>
            </a:r>
          </a:p>
        </p:txBody>
      </p:sp>
      <p:sp>
        <p:nvSpPr>
          <p:cNvPr id="53" name="Espace réservé du texte 52">
            <a:extLst>
              <a:ext uri="{FF2B5EF4-FFF2-40B4-BE49-F238E27FC236}">
                <a16:creationId xmlns:a16="http://schemas.microsoft.com/office/drawing/2014/main" id="{A1B673DD-4FEC-4191-8446-77B89805FF2B}"/>
              </a:ext>
            </a:extLst>
          </p:cNvPr>
          <p:cNvSpPr>
            <a:spLocks noGrp="1"/>
          </p:cNvSpPr>
          <p:nvPr>
            <p:ph type="body" sz="quarter" idx="20"/>
          </p:nvPr>
        </p:nvSpPr>
        <p:spPr/>
        <p:txBody>
          <a:bodyPr rtlCol="0"/>
          <a:lstStyle/>
          <a:p>
            <a:r>
              <a:rPr lang="fr-CA" dirty="0"/>
              <a:t>	Collaborer avec le comité de santé et de sécurité</a:t>
            </a:r>
          </a:p>
        </p:txBody>
      </p:sp>
      <p:sp>
        <p:nvSpPr>
          <p:cNvPr id="5" name="Espace réservé du numéro de diapositive 4">
            <a:extLst>
              <a:ext uri="{FF2B5EF4-FFF2-40B4-BE49-F238E27FC236}">
                <a16:creationId xmlns:a16="http://schemas.microsoft.com/office/drawing/2014/main" id="{AB744071-0CE2-7746-9315-22EC28A0F462}"/>
              </a:ext>
            </a:extLst>
          </p:cNvPr>
          <p:cNvSpPr>
            <a:spLocks noGrp="1"/>
          </p:cNvSpPr>
          <p:nvPr>
            <p:ph type="sldNum" sz="quarter" idx="23"/>
          </p:nvPr>
        </p:nvSpPr>
        <p:spPr>
          <a:xfrm>
            <a:off x="971550" y="6332220"/>
            <a:ext cx="523240" cy="247651"/>
          </a:xfrm>
        </p:spPr>
        <p:txBody>
          <a:bodyPr rtlCol="0"/>
          <a:lstStyle/>
          <a:p>
            <a:pPr rtl="0"/>
            <a:fld id="{294A09A9-5501-47C1-A89A-A340965A2BE2}" type="slidenum">
              <a:rPr lang="fr-CA" smtClean="0"/>
              <a:pPr rtl="0"/>
              <a:t>6</a:t>
            </a:fld>
            <a:endParaRPr lang="fr-CA"/>
          </a:p>
        </p:txBody>
      </p:sp>
    </p:spTree>
    <p:extLst>
      <p:ext uri="{BB962C8B-B14F-4D97-AF65-F5344CB8AC3E}">
        <p14:creationId xmlns:p14="http://schemas.microsoft.com/office/powerpoint/2010/main" val="643842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9CD657E5-4675-E84E-840E-4F6D4868C5A9}"/>
              </a:ext>
            </a:extLst>
          </p:cNvPr>
          <p:cNvSpPr>
            <a:spLocks noGrp="1"/>
          </p:cNvSpPr>
          <p:nvPr>
            <p:ph type="body" idx="1"/>
          </p:nvPr>
        </p:nvSpPr>
        <p:spPr/>
        <p:txBody>
          <a:bodyPr rtlCol="0"/>
          <a:lstStyle/>
          <a:p>
            <a:pPr rtl="0"/>
            <a:r>
              <a:rPr lang="fr-CA" dirty="0"/>
              <a:t>Droit de refus </a:t>
            </a:r>
          </a:p>
        </p:txBody>
      </p:sp>
      <p:sp>
        <p:nvSpPr>
          <p:cNvPr id="5" name="Espace réservé du contenu 4">
            <a:extLst>
              <a:ext uri="{FF2B5EF4-FFF2-40B4-BE49-F238E27FC236}">
                <a16:creationId xmlns:a16="http://schemas.microsoft.com/office/drawing/2014/main" id="{0B4B9306-DDC0-AD4F-A9C2-739C6AEB0172}"/>
              </a:ext>
            </a:extLst>
          </p:cNvPr>
          <p:cNvSpPr>
            <a:spLocks noGrp="1"/>
          </p:cNvSpPr>
          <p:nvPr>
            <p:ph sz="half" idx="2"/>
          </p:nvPr>
        </p:nvSpPr>
        <p:spPr>
          <a:xfrm>
            <a:off x="964023" y="2786446"/>
            <a:ext cx="4827178" cy="1942138"/>
          </a:xfrm>
        </p:spPr>
        <p:txBody>
          <a:bodyPr rtlCol="0"/>
          <a:lstStyle/>
          <a:p>
            <a:pPr rtl="0"/>
            <a:r>
              <a:rPr lang="fr-CA" sz="1800" dirty="0"/>
              <a:t>Consultez votre conseiller syndical, le cas échéant.</a:t>
            </a:r>
          </a:p>
          <a:p>
            <a:pPr rtl="0"/>
            <a:endParaRPr lang="fr-CA" dirty="0"/>
          </a:p>
          <a:p>
            <a:pPr marL="0" indent="0" rtl="0">
              <a:buNone/>
            </a:pPr>
            <a:endParaRPr lang="fr-CA" dirty="0"/>
          </a:p>
          <a:p>
            <a:pPr rtl="0"/>
            <a:endParaRPr lang="fr-CA" dirty="0"/>
          </a:p>
        </p:txBody>
      </p:sp>
      <p:sp>
        <p:nvSpPr>
          <p:cNvPr id="4" name="Espace réservé au texte 3">
            <a:extLst>
              <a:ext uri="{FF2B5EF4-FFF2-40B4-BE49-F238E27FC236}">
                <a16:creationId xmlns:a16="http://schemas.microsoft.com/office/drawing/2014/main" id="{6AF03CC0-7DA0-ED4F-B612-580E138D588A}"/>
              </a:ext>
            </a:extLst>
          </p:cNvPr>
          <p:cNvSpPr>
            <a:spLocks noGrp="1"/>
          </p:cNvSpPr>
          <p:nvPr>
            <p:ph type="body" idx="10"/>
          </p:nvPr>
        </p:nvSpPr>
        <p:spPr/>
        <p:txBody>
          <a:bodyPr rtlCol="0"/>
          <a:lstStyle/>
          <a:p>
            <a:pPr rtl="0"/>
            <a:r>
              <a:rPr lang="fr-CA" dirty="0"/>
              <a:t>Retrait préventif</a:t>
            </a:r>
          </a:p>
        </p:txBody>
      </p:sp>
      <p:sp>
        <p:nvSpPr>
          <p:cNvPr id="6" name="Espace réservé au contenu 5">
            <a:extLst>
              <a:ext uri="{FF2B5EF4-FFF2-40B4-BE49-F238E27FC236}">
                <a16:creationId xmlns:a16="http://schemas.microsoft.com/office/drawing/2014/main" id="{B7D8EEE0-6E1C-9F47-936F-25FCC2FC368C}"/>
              </a:ext>
            </a:extLst>
          </p:cNvPr>
          <p:cNvSpPr>
            <a:spLocks noGrp="1"/>
          </p:cNvSpPr>
          <p:nvPr>
            <p:ph sz="half" idx="13"/>
          </p:nvPr>
        </p:nvSpPr>
        <p:spPr>
          <a:xfrm>
            <a:off x="6362700" y="2786446"/>
            <a:ext cx="4756241" cy="1942138"/>
          </a:xfrm>
        </p:spPr>
        <p:txBody>
          <a:bodyPr rtlCol="0"/>
          <a:lstStyle/>
          <a:p>
            <a:r>
              <a:rPr lang="fr-CA" sz="1800" dirty="0"/>
              <a:t>Pour une travailleuse enceinte ou qui allaite ou pour un travailleur exposé à un contaminant;</a:t>
            </a:r>
            <a:endParaRPr lang="fr-FR" sz="1800" dirty="0"/>
          </a:p>
          <a:p>
            <a:r>
              <a:rPr lang="fr-CA" sz="1800" dirty="0"/>
              <a:t>consultez votre conseiller syndical, le cas échéant</a:t>
            </a:r>
            <a:r>
              <a:rPr lang="fr-CA" dirty="0"/>
              <a:t>;</a:t>
            </a:r>
          </a:p>
        </p:txBody>
      </p:sp>
      <p:sp>
        <p:nvSpPr>
          <p:cNvPr id="9" name="Espace réservé du numéro de diapositive 8">
            <a:extLst>
              <a:ext uri="{FF2B5EF4-FFF2-40B4-BE49-F238E27FC236}">
                <a16:creationId xmlns:a16="http://schemas.microsoft.com/office/drawing/2014/main" id="{9A5802D8-6C81-6C4F-97CF-C1F2344EE894}"/>
              </a:ext>
            </a:extLst>
          </p:cNvPr>
          <p:cNvSpPr>
            <a:spLocks noGrp="1"/>
          </p:cNvSpPr>
          <p:nvPr>
            <p:ph type="sldNum" sz="quarter" idx="16"/>
          </p:nvPr>
        </p:nvSpPr>
        <p:spPr>
          <a:xfrm>
            <a:off x="971550" y="6332220"/>
            <a:ext cx="523240" cy="247651"/>
          </a:xfrm>
        </p:spPr>
        <p:txBody>
          <a:bodyPr rtlCol="0"/>
          <a:lstStyle/>
          <a:p>
            <a:pPr algn="l" rtl="0"/>
            <a:fld id="{294A09A9-5501-47C1-A89A-A340965A2BE2}" type="slidenum">
              <a:rPr lang="fr-CA" smtClean="0"/>
              <a:pPr algn="l" rtl="0"/>
              <a:t>7</a:t>
            </a:fld>
            <a:endParaRPr lang="fr-CA"/>
          </a:p>
        </p:txBody>
      </p:sp>
      <p:sp>
        <p:nvSpPr>
          <p:cNvPr id="10" name="Titre 1">
            <a:extLst>
              <a:ext uri="{FF2B5EF4-FFF2-40B4-BE49-F238E27FC236}">
                <a16:creationId xmlns:a16="http://schemas.microsoft.com/office/drawing/2014/main" id="{9DA4CCE4-BB7D-F6E7-6807-487D94FC20DC}"/>
              </a:ext>
            </a:extLst>
          </p:cNvPr>
          <p:cNvSpPr>
            <a:spLocks noGrp="1"/>
          </p:cNvSpPr>
          <p:nvPr>
            <p:ph type="title"/>
          </p:nvPr>
        </p:nvSpPr>
        <p:spPr>
          <a:xfrm>
            <a:off x="963613" y="879474"/>
            <a:ext cx="9412287" cy="860425"/>
          </a:xfrm>
        </p:spPr>
        <p:txBody>
          <a:bodyPr rtlCol="0">
            <a:normAutofit fontScale="90000"/>
          </a:bodyPr>
          <a:lstStyle/>
          <a:p>
            <a:pPr rtl="0"/>
            <a:r>
              <a:rPr lang="fr-CA" dirty="0"/>
              <a:t>Droits des travailleuses et travailleurs </a:t>
            </a:r>
          </a:p>
        </p:txBody>
      </p:sp>
    </p:spTree>
    <p:extLst>
      <p:ext uri="{BB962C8B-B14F-4D97-AF65-F5344CB8AC3E}">
        <p14:creationId xmlns:p14="http://schemas.microsoft.com/office/powerpoint/2010/main" val="767675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4251C5-5633-ABB9-1FD6-2EA879845315}"/>
              </a:ext>
            </a:extLst>
          </p:cNvPr>
          <p:cNvSpPr>
            <a:spLocks noGrp="1"/>
          </p:cNvSpPr>
          <p:nvPr>
            <p:ph type="title"/>
          </p:nvPr>
        </p:nvSpPr>
        <p:spPr/>
        <p:txBody>
          <a:bodyPr/>
          <a:lstStyle/>
          <a:p>
            <a:r>
              <a:rPr lang="fr-CA" dirty="0"/>
              <a:t>Autres droits </a:t>
            </a:r>
          </a:p>
        </p:txBody>
      </p:sp>
      <p:sp>
        <p:nvSpPr>
          <p:cNvPr id="4" name="Espace réservé du texte 3">
            <a:extLst>
              <a:ext uri="{FF2B5EF4-FFF2-40B4-BE49-F238E27FC236}">
                <a16:creationId xmlns:a16="http://schemas.microsoft.com/office/drawing/2014/main" id="{B99B0B71-D486-0590-AA9E-3354EF705B5F}"/>
              </a:ext>
            </a:extLst>
          </p:cNvPr>
          <p:cNvSpPr>
            <a:spLocks noGrp="1"/>
          </p:cNvSpPr>
          <p:nvPr>
            <p:ph type="body" sz="quarter" idx="12"/>
          </p:nvPr>
        </p:nvSpPr>
        <p:spPr/>
        <p:txBody>
          <a:bodyPr/>
          <a:lstStyle/>
          <a:p>
            <a:r>
              <a:rPr lang="fr-CA" dirty="0"/>
              <a:t>La représentativité syndicale?</a:t>
            </a:r>
          </a:p>
        </p:txBody>
      </p:sp>
      <p:sp>
        <p:nvSpPr>
          <p:cNvPr id="6" name="Espace réservé du texte 5">
            <a:extLst>
              <a:ext uri="{FF2B5EF4-FFF2-40B4-BE49-F238E27FC236}">
                <a16:creationId xmlns:a16="http://schemas.microsoft.com/office/drawing/2014/main" id="{62C4A1DE-E1B3-4213-CCCE-6B563B526AC6}"/>
              </a:ext>
            </a:extLst>
          </p:cNvPr>
          <p:cNvSpPr>
            <a:spLocks noGrp="1"/>
          </p:cNvSpPr>
          <p:nvPr>
            <p:ph type="body" sz="quarter" idx="14"/>
          </p:nvPr>
        </p:nvSpPr>
        <p:spPr/>
        <p:txBody>
          <a:bodyPr/>
          <a:lstStyle/>
          <a:p>
            <a:r>
              <a:rPr lang="fr-CA" dirty="0"/>
              <a:t>Un suivi et un accompagnement</a:t>
            </a:r>
          </a:p>
        </p:txBody>
      </p:sp>
      <p:sp>
        <p:nvSpPr>
          <p:cNvPr id="8" name="Espace réservé du texte 7">
            <a:extLst>
              <a:ext uri="{FF2B5EF4-FFF2-40B4-BE49-F238E27FC236}">
                <a16:creationId xmlns:a16="http://schemas.microsoft.com/office/drawing/2014/main" id="{16D567A1-CEAB-AE7F-9117-F38D1F1E37D0}"/>
              </a:ext>
            </a:extLst>
          </p:cNvPr>
          <p:cNvSpPr>
            <a:spLocks noGrp="1"/>
          </p:cNvSpPr>
          <p:nvPr>
            <p:ph type="body" sz="quarter" idx="16"/>
          </p:nvPr>
        </p:nvSpPr>
        <p:spPr/>
        <p:txBody>
          <a:bodyPr/>
          <a:lstStyle/>
          <a:p>
            <a:r>
              <a:rPr lang="fr-CA" dirty="0"/>
              <a:t>Respect de la confidentialité</a:t>
            </a:r>
          </a:p>
          <a:p>
            <a:endParaRPr lang="fr-CA" dirty="0"/>
          </a:p>
          <a:p>
            <a:endParaRPr lang="fr-CA" dirty="0"/>
          </a:p>
          <a:p>
            <a:r>
              <a:rPr lang="fr-CA" dirty="0"/>
              <a:t>Le droit d’être informé et la transparence. </a:t>
            </a:r>
          </a:p>
        </p:txBody>
      </p:sp>
      <p:sp>
        <p:nvSpPr>
          <p:cNvPr id="15" name="Espace réservé du numéro de diapositive 14">
            <a:extLst>
              <a:ext uri="{FF2B5EF4-FFF2-40B4-BE49-F238E27FC236}">
                <a16:creationId xmlns:a16="http://schemas.microsoft.com/office/drawing/2014/main" id="{832D454B-77E7-C07D-7F3D-9388F3D3E6E0}"/>
              </a:ext>
            </a:extLst>
          </p:cNvPr>
          <p:cNvSpPr>
            <a:spLocks noGrp="1"/>
          </p:cNvSpPr>
          <p:nvPr>
            <p:ph type="sldNum" sz="quarter" idx="23"/>
          </p:nvPr>
        </p:nvSpPr>
        <p:spPr/>
        <p:txBody>
          <a:bodyPr/>
          <a:lstStyle/>
          <a:p>
            <a:pPr rtl="0"/>
            <a:fld id="{294A09A9-5501-47C1-A89A-A340965A2BE2}" type="slidenum">
              <a:rPr lang="fr-CA" noProof="0" smtClean="0"/>
              <a:pPr rtl="0"/>
              <a:t>8</a:t>
            </a:fld>
            <a:endParaRPr lang="fr-CA" noProof="0" dirty="0"/>
          </a:p>
        </p:txBody>
      </p:sp>
    </p:spTree>
    <p:extLst>
      <p:ext uri="{BB962C8B-B14F-4D97-AF65-F5344CB8AC3E}">
        <p14:creationId xmlns:p14="http://schemas.microsoft.com/office/powerpoint/2010/main" val="309212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6FBA7D-FED0-98BC-0777-4A9DCE7E1C6F}"/>
              </a:ext>
            </a:extLst>
          </p:cNvPr>
          <p:cNvSpPr>
            <a:spLocks noGrp="1"/>
          </p:cNvSpPr>
          <p:nvPr>
            <p:ph type="title"/>
          </p:nvPr>
        </p:nvSpPr>
        <p:spPr>
          <a:xfrm>
            <a:off x="2529840" y="3242733"/>
            <a:ext cx="7132320" cy="1236134"/>
          </a:xfrm>
        </p:spPr>
        <p:txBody>
          <a:bodyPr>
            <a:normAutofit/>
          </a:bodyPr>
          <a:lstStyle/>
          <a:p>
            <a:r>
              <a:rPr lang="fr-CA" sz="4800" dirty="0">
                <a:solidFill>
                  <a:schemeClr val="tx2">
                    <a:lumMod val="75000"/>
                  </a:schemeClr>
                </a:solidFill>
              </a:rPr>
              <a:t>Les employeurs </a:t>
            </a:r>
          </a:p>
        </p:txBody>
      </p:sp>
    </p:spTree>
    <p:extLst>
      <p:ext uri="{BB962C8B-B14F-4D97-AF65-F5344CB8AC3E}">
        <p14:creationId xmlns:p14="http://schemas.microsoft.com/office/powerpoint/2010/main" val="2922344902"/>
      </p:ext>
    </p:extLst>
  </p:cSld>
  <p:clrMapOvr>
    <a:masterClrMapping/>
  </p:clrMapOvr>
</p:sld>
</file>

<file path=ppt/theme/theme1.xml><?xml version="1.0" encoding="utf-8"?>
<a:theme xmlns:a="http://schemas.openxmlformats.org/drawingml/2006/main" name="Theme1">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9129430_TF78853419_Win32" id="{DE73370E-63C2-489E-9C2B-E686B17D6FBC}" vid="{4BB6D4DD-AE89-41B1-81F1-266054F8C96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94F21D10-BD83-491A-AAA6-945C2DB1E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20B6E4-879E-4E6C-BDE7-261540CD3765}">
  <ds:schemaRefs>
    <ds:schemaRef ds:uri="http://schemas.microsoft.com/sharepoint/v3/contenttype/forms"/>
  </ds:schemaRefs>
</ds:datastoreItem>
</file>

<file path=customXml/itemProps3.xml><?xml version="1.0" encoding="utf-8"?>
<ds:datastoreItem xmlns:ds="http://schemas.openxmlformats.org/officeDocument/2006/customXml" ds:itemID="{09EC1AB0-9704-404D-B6D3-819D938AC55B}">
  <ds:schemaRef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schemas.microsoft.com/office/2006/documentManagement/types"/>
    <ds:schemaRef ds:uri="http://schemas.microsoft.com/office/2006/metadata/properties"/>
    <ds:schemaRef ds:uri="71af3243-3dd4-4a8d-8c0d-dd76da1f02a5"/>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{83E034A2-3092-4923-AD87-2BAD7554F4FE}tf78853419_win32</Template>
  <TotalTime>9219</TotalTime>
  <Words>1098</Words>
  <Application>Microsoft Macintosh PowerPoint</Application>
  <PresentationFormat>Grand écran</PresentationFormat>
  <Paragraphs>104</Paragraphs>
  <Slides>24</Slides>
  <Notes>7</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24</vt:i4>
      </vt:variant>
    </vt:vector>
  </HeadingPairs>
  <TitlesOfParts>
    <vt:vector size="33" baseType="lpstr">
      <vt:lpstr>Arial</vt:lpstr>
      <vt:lpstr>Calibri</vt:lpstr>
      <vt:lpstr>Franklin Gothic Book</vt:lpstr>
      <vt:lpstr>Franklin Gothic Demi</vt:lpstr>
      <vt:lpstr>Google Sans</vt:lpstr>
      <vt:lpstr>Lato</vt:lpstr>
      <vt:lpstr>Roboto</vt:lpstr>
      <vt:lpstr>Wingdings</vt:lpstr>
      <vt:lpstr>Theme1</vt:lpstr>
      <vt:lpstr>Mardi SST    En prévention, qui fait quoi? Rôles et responsabilités </vt:lpstr>
      <vt:lpstr>Introduction</vt:lpstr>
      <vt:lpstr>Objectif de la présentation </vt:lpstr>
      <vt:lpstr>Législation en matière de santé et sécurité au travail</vt:lpstr>
      <vt:lpstr>Les travailleuses et travailleurs  </vt:lpstr>
      <vt:lpstr>Obligations des travailleuses et des travailleurs art.49 LSST</vt:lpstr>
      <vt:lpstr>Droits des travailleuses et travailleurs </vt:lpstr>
      <vt:lpstr>Autres droits </vt:lpstr>
      <vt:lpstr>Les employeurs </vt:lpstr>
      <vt:lpstr>Obligations  des employeurs art. 51 LSST</vt:lpstr>
      <vt:lpstr>La responsabilité des employeurs </vt:lpstr>
      <vt:lpstr>Employeurs</vt:lpstr>
      <vt:lpstr>Le Syndicat</vt:lpstr>
      <vt:lpstr>Rôle du syndicat   Un engagement envers les autres.  Veiller au respect de la santé et de la sécurité des membres dans leur environnement de travail.  Faire en sorte que cette préoccupation soit largement partagée.  Écouter et informer.  Les activités en prévention SST (semaine SST, 28 avril…)</vt:lpstr>
      <vt:lpstr>   Responsabilités syndicales   Exercer un leadership et mobiliser.   Préparer les rencontres paritaires et y participer,   Déléguer et négocier, connaître les lois et règlements, participer aux formations.  Identifier les risques et les situations dangereuses,   Analyser les postes de travail, les risques psychosociaux, la violence, etc.  Suggérer et provoquer des changements.  </vt:lpstr>
      <vt:lpstr>Coordination de l’action syndicale  Le responsable du dossier SST au niveau local   Le rôle du comité exécutif  Le comité SST local   L’intersyndicale </vt:lpstr>
      <vt:lpstr>La SST dans notre organisation syndicale</vt:lpstr>
      <vt:lpstr>CNESST  Commission des normes de l’équité  de la santé sécurité au travail </vt:lpstr>
      <vt:lpstr>Viser et soutenir la prise en charge de la SST dans les milieux de travail.  Enquêter, inspecter et agir par dérogation au besoin.  Recevoir les plaintes des travailleuses et des travailleurs (syndicats).  Indemniser les travailleuses et travailleurs qui ont eu un accident du travail ou une maladie professionnelle.       </vt:lpstr>
      <vt:lpstr>Informer et renseigner les travailleuses et les travailleurs ainsi que les employeurs sur leurs droits et leurs obligations prévus par la loi.  Veiller à la réadaptation des travailleuses et travailleurs qui ont une lésion professionnelle  Tenter d’amener les employeurs ainsi que les travailleuses et travailleurs à s’entendre quant à leurs mésententes relatives à l’application de la loi et de ses règlements  source: CNESST   </vt:lpstr>
      <vt:lpstr>ASSTSAS Association paritaire pour la santé et la sécurité du travail du secteur affaires sociales </vt:lpstr>
      <vt:lpstr>Promouvoir la prévention en santé et en sécurité du travail (SST) dans un objectif d’élimination à la source des dangers et accompagner, dans un cadre paritaire, la clientèle de son secteur en offrant des services-conseils, des activités d’information, de formation et de recherche et développement pour créer des milieux de travail sains et sécuritaires pour tous.  Source: ASSTSAS</vt:lpstr>
      <vt:lpstr>Outils et ressources  Votre conseiller de la FSSS  Votre conseiller à la défense des accidenté-es service SSE de la CSN  FSSS : https://fsss.qc.ca/grands-dossiers/sante-securite/  Portail formation CSN https ://formationsst.csn.info/  ASSTAS : http://asstsas.qc.ca/    CNESST : https://www.cnesst.gouv.qc.ca/fr     </vt:lpstr>
      <vt:lpstr>Merci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prévention en santé et sécurité au travail</dc:title>
  <dc:creator>Mohamed Boussaïd</dc:creator>
  <cp:lastModifiedBy>Julie Mercier</cp:lastModifiedBy>
  <cp:revision>18</cp:revision>
  <cp:lastPrinted>2024-11-07T18:36:59Z</cp:lastPrinted>
  <dcterms:created xsi:type="dcterms:W3CDTF">2024-01-31T17:27:18Z</dcterms:created>
  <dcterms:modified xsi:type="dcterms:W3CDTF">2025-02-05T19:33:53Z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