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8"/>
  </p:notesMasterIdLst>
  <p:handoutMasterIdLst>
    <p:handoutMasterId r:id="rId29"/>
  </p:handoutMasterIdLst>
  <p:sldIdLst>
    <p:sldId id="350" r:id="rId5"/>
    <p:sldId id="361" r:id="rId6"/>
    <p:sldId id="373" r:id="rId7"/>
    <p:sldId id="379" r:id="rId8"/>
    <p:sldId id="374" r:id="rId9"/>
    <p:sldId id="375" r:id="rId10"/>
    <p:sldId id="378" r:id="rId11"/>
    <p:sldId id="377" r:id="rId12"/>
    <p:sldId id="380" r:id="rId13"/>
    <p:sldId id="376" r:id="rId14"/>
    <p:sldId id="352" r:id="rId15"/>
    <p:sldId id="357" r:id="rId16"/>
    <p:sldId id="372" r:id="rId17"/>
    <p:sldId id="364" r:id="rId18"/>
    <p:sldId id="366" r:id="rId19"/>
    <p:sldId id="362" r:id="rId20"/>
    <p:sldId id="367" r:id="rId21"/>
    <p:sldId id="365" r:id="rId22"/>
    <p:sldId id="368" r:id="rId23"/>
    <p:sldId id="370" r:id="rId24"/>
    <p:sldId id="371" r:id="rId25"/>
    <p:sldId id="343" r:id="rId26"/>
    <p:sldId id="369" r:id="rId27"/>
  </p:sldIdLst>
  <p:sldSz cx="12192000" cy="6858000"/>
  <p:notesSz cx="6858000" cy="9144000"/>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E120D-96A2-4824-B5FA-E27C0BF27EC9}" v="7" dt="2026-01-25T17:23:15.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5226" autoAdjust="0"/>
  </p:normalViewPr>
  <p:slideViewPr>
    <p:cSldViewPr snapToGrid="0">
      <p:cViewPr varScale="1">
        <p:scale>
          <a:sx n="74" d="100"/>
          <a:sy n="74" d="100"/>
        </p:scale>
        <p:origin x="372" y="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oussaïd" userId="f20337c1-ff65-4655-aa90-d34dfb3ed622" providerId="ADAL" clId="{3FCF44C7-7ABC-4FE4-AFD7-587369814C9D}"/>
    <pc:docChg chg="undo custSel modSld">
      <pc:chgData name="Mohamed Boussaïd" userId="f20337c1-ff65-4655-aa90-d34dfb3ed622" providerId="ADAL" clId="{3FCF44C7-7ABC-4FE4-AFD7-587369814C9D}" dt="2026-01-27T13:29:03.132" v="341" actId="113"/>
      <pc:docMkLst>
        <pc:docMk/>
      </pc:docMkLst>
      <pc:sldChg chg="modSp mod">
        <pc:chgData name="Mohamed Boussaïd" userId="f20337c1-ff65-4655-aa90-d34dfb3ed622" providerId="ADAL" clId="{3FCF44C7-7ABC-4FE4-AFD7-587369814C9D}" dt="2026-01-27T13:12:30.416" v="0" actId="20577"/>
        <pc:sldMkLst>
          <pc:docMk/>
          <pc:sldMk cId="391246093" sldId="361"/>
        </pc:sldMkLst>
        <pc:spChg chg="mod">
          <ac:chgData name="Mohamed Boussaïd" userId="f20337c1-ff65-4655-aa90-d34dfb3ed622" providerId="ADAL" clId="{3FCF44C7-7ABC-4FE4-AFD7-587369814C9D}" dt="2026-01-27T13:12:30.416" v="0" actId="20577"/>
          <ac:spMkLst>
            <pc:docMk/>
            <pc:sldMk cId="391246093" sldId="361"/>
            <ac:spMk id="4" creationId="{A17F80A9-6337-524E-AC61-32C5AFEE8E6D}"/>
          </ac:spMkLst>
        </pc:spChg>
      </pc:sldChg>
      <pc:sldChg chg="modSp mod">
        <pc:chgData name="Mohamed Boussaïd" userId="f20337c1-ff65-4655-aa90-d34dfb3ed622" providerId="ADAL" clId="{3FCF44C7-7ABC-4FE4-AFD7-587369814C9D}" dt="2026-01-27T13:26:52.579" v="277" actId="113"/>
        <pc:sldMkLst>
          <pc:docMk/>
          <pc:sldMk cId="3864089246" sldId="374"/>
        </pc:sldMkLst>
        <pc:spChg chg="mod">
          <ac:chgData name="Mohamed Boussaïd" userId="f20337c1-ff65-4655-aa90-d34dfb3ed622" providerId="ADAL" clId="{3FCF44C7-7ABC-4FE4-AFD7-587369814C9D}" dt="2026-01-27T13:26:52.579" v="277" actId="113"/>
          <ac:spMkLst>
            <pc:docMk/>
            <pc:sldMk cId="3864089246" sldId="374"/>
            <ac:spMk id="2" creationId="{B6DE5905-2DB7-8340-F648-2A5A31B5210E}"/>
          </ac:spMkLst>
        </pc:spChg>
      </pc:sldChg>
      <pc:sldChg chg="modSp mod">
        <pc:chgData name="Mohamed Boussaïd" userId="f20337c1-ff65-4655-aa90-d34dfb3ed622" providerId="ADAL" clId="{3FCF44C7-7ABC-4FE4-AFD7-587369814C9D}" dt="2026-01-27T13:27:01.136" v="278" actId="113"/>
        <pc:sldMkLst>
          <pc:docMk/>
          <pc:sldMk cId="3825106292" sldId="375"/>
        </pc:sldMkLst>
        <pc:spChg chg="mod">
          <ac:chgData name="Mohamed Boussaïd" userId="f20337c1-ff65-4655-aa90-d34dfb3ed622" providerId="ADAL" clId="{3FCF44C7-7ABC-4FE4-AFD7-587369814C9D}" dt="2026-01-27T13:27:01.136" v="278" actId="113"/>
          <ac:spMkLst>
            <pc:docMk/>
            <pc:sldMk cId="3825106292" sldId="375"/>
            <ac:spMk id="2" creationId="{2D49A4C0-B401-B2FD-2199-B07E7BF7D169}"/>
          </ac:spMkLst>
        </pc:spChg>
      </pc:sldChg>
      <pc:sldChg chg="modSp mod">
        <pc:chgData name="Mohamed Boussaïd" userId="f20337c1-ff65-4655-aa90-d34dfb3ed622" providerId="ADAL" clId="{3FCF44C7-7ABC-4FE4-AFD7-587369814C9D}" dt="2026-01-27T13:29:03.132" v="341" actId="113"/>
        <pc:sldMkLst>
          <pc:docMk/>
          <pc:sldMk cId="2577257829" sldId="376"/>
        </pc:sldMkLst>
        <pc:spChg chg="mod">
          <ac:chgData name="Mohamed Boussaïd" userId="f20337c1-ff65-4655-aa90-d34dfb3ed622" providerId="ADAL" clId="{3FCF44C7-7ABC-4FE4-AFD7-587369814C9D}" dt="2026-01-27T13:29:03.132" v="341" actId="113"/>
          <ac:spMkLst>
            <pc:docMk/>
            <pc:sldMk cId="2577257829" sldId="376"/>
            <ac:spMk id="2" creationId="{261C62AC-E2E6-F6E6-EDD0-474EA503E947}"/>
          </ac:spMkLst>
        </pc:spChg>
      </pc:sldChg>
      <pc:sldChg chg="modSp mod">
        <pc:chgData name="Mohamed Boussaïd" userId="f20337c1-ff65-4655-aa90-d34dfb3ed622" providerId="ADAL" clId="{3FCF44C7-7ABC-4FE4-AFD7-587369814C9D}" dt="2026-01-27T13:27:28.516" v="282" actId="113"/>
        <pc:sldMkLst>
          <pc:docMk/>
          <pc:sldMk cId="763153151" sldId="377"/>
        </pc:sldMkLst>
        <pc:spChg chg="mod">
          <ac:chgData name="Mohamed Boussaïd" userId="f20337c1-ff65-4655-aa90-d34dfb3ed622" providerId="ADAL" clId="{3FCF44C7-7ABC-4FE4-AFD7-587369814C9D}" dt="2026-01-27T13:27:28.516" v="282" actId="113"/>
          <ac:spMkLst>
            <pc:docMk/>
            <pc:sldMk cId="763153151" sldId="377"/>
            <ac:spMk id="2" creationId="{EE1973FE-72F7-9B1E-E3AD-564338DFE185}"/>
          </ac:spMkLst>
        </pc:spChg>
      </pc:sldChg>
      <pc:sldChg chg="modSp mod">
        <pc:chgData name="Mohamed Boussaïd" userId="f20337c1-ff65-4655-aa90-d34dfb3ed622" providerId="ADAL" clId="{3FCF44C7-7ABC-4FE4-AFD7-587369814C9D}" dt="2026-01-27T13:27:13.636" v="280" actId="1076"/>
        <pc:sldMkLst>
          <pc:docMk/>
          <pc:sldMk cId="752036138" sldId="378"/>
        </pc:sldMkLst>
        <pc:spChg chg="mod">
          <ac:chgData name="Mohamed Boussaïd" userId="f20337c1-ff65-4655-aa90-d34dfb3ed622" providerId="ADAL" clId="{3FCF44C7-7ABC-4FE4-AFD7-587369814C9D}" dt="2026-01-27T13:27:13.636" v="280" actId="1076"/>
          <ac:spMkLst>
            <pc:docMk/>
            <pc:sldMk cId="752036138" sldId="378"/>
            <ac:spMk id="2" creationId="{94BF63E1-A201-A03F-356D-2BFA2C4147D1}"/>
          </ac:spMkLst>
        </pc:spChg>
      </pc:sldChg>
      <pc:sldChg chg="modSp mod">
        <pc:chgData name="Mohamed Boussaïd" userId="f20337c1-ff65-4655-aa90-d34dfb3ed622" providerId="ADAL" clId="{3FCF44C7-7ABC-4FE4-AFD7-587369814C9D}" dt="2026-01-27T13:26:41.358" v="276" actId="113"/>
        <pc:sldMkLst>
          <pc:docMk/>
          <pc:sldMk cId="822622284" sldId="379"/>
        </pc:sldMkLst>
        <pc:spChg chg="mod">
          <ac:chgData name="Mohamed Boussaïd" userId="f20337c1-ff65-4655-aa90-d34dfb3ed622" providerId="ADAL" clId="{3FCF44C7-7ABC-4FE4-AFD7-587369814C9D}" dt="2026-01-27T13:26:41.358" v="276" actId="113"/>
          <ac:spMkLst>
            <pc:docMk/>
            <pc:sldMk cId="822622284" sldId="379"/>
            <ac:spMk id="2" creationId="{63AB4B48-9294-E9B5-2584-236C46609A98}"/>
          </ac:spMkLst>
        </pc:spChg>
      </pc:sldChg>
      <pc:sldChg chg="modSp mod">
        <pc:chgData name="Mohamed Boussaïd" userId="f20337c1-ff65-4655-aa90-d34dfb3ed622" providerId="ADAL" clId="{3FCF44C7-7ABC-4FE4-AFD7-587369814C9D}" dt="2026-01-27T13:27:36.601" v="283" actId="113"/>
        <pc:sldMkLst>
          <pc:docMk/>
          <pc:sldMk cId="1434651500" sldId="380"/>
        </pc:sldMkLst>
        <pc:spChg chg="mod">
          <ac:chgData name="Mohamed Boussaïd" userId="f20337c1-ff65-4655-aa90-d34dfb3ed622" providerId="ADAL" clId="{3FCF44C7-7ABC-4FE4-AFD7-587369814C9D}" dt="2026-01-27T13:27:36.601" v="283" actId="113"/>
          <ac:spMkLst>
            <pc:docMk/>
            <pc:sldMk cId="1434651500" sldId="380"/>
            <ac:spMk id="2" creationId="{67C001A1-F785-4D2B-99A7-0F2C420314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CA" smtClean="0"/>
              <a:t>‹N°›</a:t>
            </a:fld>
            <a:endParaRPr lang="fr-CA"/>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noProof="0"/>
          </a:p>
        </p:txBody>
      </p:sp>
      <p:sp>
        <p:nvSpPr>
          <p:cNvPr id="3" name="Espace réservé à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3D85F4-368A-4495-8C53-B69DA4B8023B}" type="datetime1">
              <a:rPr lang="fr-CA" noProof="0" smtClean="0"/>
              <a:t>2026-01-27</a:t>
            </a:fld>
            <a:endParaRPr lang="fr-CA"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CA" noProof="0"/>
          </a:p>
        </p:txBody>
      </p:sp>
      <p:sp>
        <p:nvSpPr>
          <p:cNvPr id="5" name="Espace réservé des rétroaction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CA" noProof="0"/>
              <a:t>Cliquez pour modifier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CA" noProof="0" smtClean="0"/>
              <a:t>‹N°›</a:t>
            </a:fld>
            <a:endParaRPr lang="fr-CA"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a:t>
            </a:fld>
            <a:endParaRPr lang="fr-CA"/>
          </a:p>
        </p:txBody>
      </p:sp>
    </p:spTree>
    <p:extLst>
      <p:ext uri="{BB962C8B-B14F-4D97-AF65-F5344CB8AC3E}">
        <p14:creationId xmlns:p14="http://schemas.microsoft.com/office/powerpoint/2010/main" val="197338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2</a:t>
            </a:fld>
            <a:endParaRPr lang="fr-CA"/>
          </a:p>
        </p:txBody>
      </p:sp>
    </p:spTree>
    <p:extLst>
      <p:ext uri="{BB962C8B-B14F-4D97-AF65-F5344CB8AC3E}">
        <p14:creationId xmlns:p14="http://schemas.microsoft.com/office/powerpoint/2010/main" val="191513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11</a:t>
            </a:fld>
            <a:endParaRPr lang="fr-CA"/>
          </a:p>
        </p:txBody>
      </p:sp>
    </p:spTree>
    <p:extLst>
      <p:ext uri="{BB962C8B-B14F-4D97-AF65-F5344CB8AC3E}">
        <p14:creationId xmlns:p14="http://schemas.microsoft.com/office/powerpoint/2010/main" val="33982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12</a:t>
            </a:fld>
            <a:endParaRPr lang="fr-CA"/>
          </a:p>
        </p:txBody>
      </p:sp>
    </p:spTree>
    <p:extLst>
      <p:ext uri="{BB962C8B-B14F-4D97-AF65-F5344CB8AC3E}">
        <p14:creationId xmlns:p14="http://schemas.microsoft.com/office/powerpoint/2010/main" val="402221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14</a:t>
            </a:fld>
            <a:endParaRPr lang="fr-CA"/>
          </a:p>
        </p:txBody>
      </p:sp>
    </p:spTree>
    <p:extLst>
      <p:ext uri="{BB962C8B-B14F-4D97-AF65-F5344CB8AC3E}">
        <p14:creationId xmlns:p14="http://schemas.microsoft.com/office/powerpoint/2010/main" val="28516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16</a:t>
            </a:fld>
            <a:endParaRPr lang="fr-CA"/>
          </a:p>
        </p:txBody>
      </p:sp>
    </p:spTree>
    <p:extLst>
      <p:ext uri="{BB962C8B-B14F-4D97-AF65-F5344CB8AC3E}">
        <p14:creationId xmlns:p14="http://schemas.microsoft.com/office/powerpoint/2010/main" val="210878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s 2"/>
          <p:cNvSpPr>
            <a:spLocks noGrp="1"/>
          </p:cNvSpPr>
          <p:nvPr>
            <p:ph type="body" idx="1"/>
          </p:nvPr>
        </p:nvSpPr>
        <p:spPr/>
        <p:txBody>
          <a:bodyPr rtlCol="0"/>
          <a:lstStyle/>
          <a:p>
            <a:pPr rtl="0"/>
            <a:endParaRPr lang="fr-CA"/>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CA" smtClean="0"/>
              <a:t>22</a:t>
            </a:fld>
            <a:endParaRPr lang="fr-CA"/>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FR" noProof="0"/>
              <a:t>Modifiez le style du titre</a:t>
            </a:r>
            <a:endParaRPr lang="fr-CA" noProof="0" dirty="0"/>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8" name="Espace réservé a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7" name="Espace réservé a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15" name="Connecteur linéaire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à la date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1D45B9F5-9A4C-4DC6-B219-64EA16FE9943}" type="datetime4">
              <a:rPr lang="fr-CA" noProof="0" smtClean="0">
                <a:latin typeface="+mn-lt"/>
              </a:rPr>
              <a:t>27 janvier 2026</a:t>
            </a:fld>
            <a:endParaRPr lang="fr-CA" noProof="0" dirty="0">
              <a:latin typeface="+mn-lt"/>
            </a:endParaRPr>
          </a:p>
        </p:txBody>
      </p:sp>
      <p:sp>
        <p:nvSpPr>
          <p:cNvPr id="3" name="Espace réservé du pied de page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fr-CA" noProof="0" smtClean="0"/>
              <a:pPr/>
              <a:t>‹N°›</a:t>
            </a:fld>
            <a:endParaRPr lang="fr-CA"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1" name="Espace réservé a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26" name="Connecteur linéaire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à la date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1E1D128D-703C-4FDE-B792-9E07051A8C32}" type="datetime4">
              <a:rPr lang="fr-CA" noProof="0" smtClean="0">
                <a:latin typeface="+mn-lt"/>
              </a:rPr>
              <a:t>27 janvier 2026</a:t>
            </a:fld>
            <a:endParaRPr lang="fr-CA" noProof="0" dirty="0">
              <a:latin typeface="+mn-lt"/>
            </a:endParaRPr>
          </a:p>
        </p:txBody>
      </p:sp>
      <p:sp>
        <p:nvSpPr>
          <p:cNvPr id="3" name="Espace réservé du pied de page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fr-CA" noProof="0" smtClean="0"/>
              <a:pPr/>
              <a:t>‹N°›</a:t>
            </a:fld>
            <a:endParaRPr lang="fr-CA"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hèse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4" name="Espace réservé a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2" name="Espace réservé a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4" name="Espace réservé a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6" name="Espace réservé a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8" name="Espace réservé a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E68F0E03-E97D-4597-BAB6-0F4D9AB4476D}" type="datetime4">
              <a:rPr lang="fr-CA" noProof="0" smtClean="0">
                <a:latin typeface="+mn-lt"/>
              </a:rPr>
              <a:t>27 janvier 2026</a:t>
            </a:fld>
            <a:endParaRPr lang="fr-CA" noProof="0" dirty="0">
              <a:latin typeface="+mn-lt"/>
            </a:endParaRPr>
          </a:p>
        </p:txBody>
      </p:sp>
      <p:sp>
        <p:nvSpPr>
          <p:cNvPr id="5" name="Espace réservé du pied de page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fr-CA" noProof="0" dirty="0"/>
              <a:t>Rapport annuel</a:t>
            </a:r>
            <a:endParaRPr lang="fr-CA" b="0" noProof="0" dirty="0"/>
          </a:p>
        </p:txBody>
      </p:sp>
      <p:sp>
        <p:nvSpPr>
          <p:cNvPr id="6" name="Espace réservé du numéro de diapositive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tx1"/>
        </a:solidFill>
        <a:effectLst/>
      </p:bgPr>
    </p:bg>
    <p:spTree>
      <p:nvGrpSpPr>
        <p:cNvPr id="1" name=""/>
        <p:cNvGrpSpPr/>
        <p:nvPr/>
      </p:nvGrpSpPr>
      <p:grpSpPr>
        <a:xfrm>
          <a:off x="0" y="0"/>
          <a:ext cx="0" cy="0"/>
          <a:chOff x="0" y="0"/>
          <a:chExt cx="0" cy="0"/>
        </a:xfrm>
      </p:grpSpPr>
      <p:sp>
        <p:nvSpPr>
          <p:cNvPr id="16" name="Espace réservé au texte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7" name="Sous-titr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CA" noProof="0" dirty="0"/>
          </a:p>
        </p:txBody>
      </p:sp>
      <p:sp>
        <p:nvSpPr>
          <p:cNvPr id="26" name="Titr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27" name="Connecteur droit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ce réservé d’image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fr-FR" noProof="0"/>
              <a:t>Cliquez sur l'icône pour ajouter une image</a:t>
            </a:r>
            <a:endParaRPr lang="fr-CA" noProof="0" dirty="0"/>
          </a:p>
        </p:txBody>
      </p:sp>
      <p:grpSp>
        <p:nvGrpSpPr>
          <p:cNvPr id="30" name="Groupe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e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2" name="Forme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3" name="Forme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FR" noProof="0"/>
              <a:t>Modifiez le style du titre</a:t>
            </a:r>
            <a:endParaRPr lang="fr-CA" noProof="0" dirty="0"/>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a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5" name="Espace réservé a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6" name="Connecteur linéaire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a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8" name="Espace réservé a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a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2" name="Espace réservé a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a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5" name="Espace réservé a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6" name="Connecteur linéaire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a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8" name="Espace réservé a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6B854BCF-1B8A-4731-A015-4474F5562135}" type="datetime4">
              <a:rPr lang="fr-CA" noProof="0" smtClean="0">
                <a:latin typeface="+mn-lt"/>
              </a:rPr>
              <a:t>27 janvier 2026</a:t>
            </a:fld>
            <a:endParaRPr lang="fr-CA" noProof="0" dirty="0">
              <a:latin typeface="+mn-lt"/>
            </a:endParaRPr>
          </a:p>
        </p:txBody>
      </p:sp>
      <p:sp>
        <p:nvSpPr>
          <p:cNvPr id="3" name="Espace réservé du pied de page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fr-CA" noProof="0" smtClean="0"/>
              <a:pPr/>
              <a:t>‹N°›</a:t>
            </a:fld>
            <a:endParaRPr lang="fr-CA"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fr-FR" noProof="0"/>
              <a:t>Cliquez sur l'icône pour ajouter une image</a:t>
            </a:r>
            <a:endParaRPr lang="fr-CA" noProof="0" dirty="0"/>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a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B8293EA6-6A83-414A-8D7C-4E2E44BE5E53}" type="datetime4">
              <a:rPr lang="fr-CA" noProof="0" smtClean="0">
                <a:latin typeface="+mn-lt"/>
              </a:rPr>
              <a:t>27 janvier 2026</a:t>
            </a:fld>
            <a:endParaRPr lang="fr-CA" noProof="0" dirty="0">
              <a:latin typeface="+mn-lt"/>
            </a:endParaRPr>
          </a:p>
        </p:txBody>
      </p:sp>
      <p:sp>
        <p:nvSpPr>
          <p:cNvPr id="3" name="Espace réservé du pied de page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fr-CA" noProof="0" smtClean="0"/>
              <a:pPr/>
              <a:t>‹N°›</a:t>
            </a:fld>
            <a:endParaRPr lang="fr-CA"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tx1"/>
        </a:solidFill>
        <a:effectLst/>
      </p:bgPr>
    </p:bg>
    <p:spTree>
      <p:nvGrpSpPr>
        <p:cNvPr id="1" name=""/>
        <p:cNvGrpSpPr/>
        <p:nvPr/>
      </p:nvGrpSpPr>
      <p:grpSpPr>
        <a:xfrm>
          <a:off x="0" y="0"/>
          <a:ext cx="0" cy="0"/>
          <a:chOff x="0" y="0"/>
          <a:chExt cx="0" cy="0"/>
        </a:xfrm>
      </p:grpSpPr>
      <p:sp>
        <p:nvSpPr>
          <p:cNvPr id="21" name="Espace réservé d’image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fr-FR" noProof="0"/>
              <a:t>Cliquez sur l'icône pour ajouter une image</a:t>
            </a:r>
            <a:endParaRPr lang="fr-CA" noProof="0" dirty="0"/>
          </a:p>
        </p:txBody>
      </p:sp>
      <p:sp>
        <p:nvSpPr>
          <p:cNvPr id="18" name="Titr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fr-FR" noProof="0"/>
              <a:t>Modifiez le style du titre</a:t>
            </a:r>
            <a:endParaRPr lang="fr-CA" noProof="0" dirty="0"/>
          </a:p>
        </p:txBody>
      </p:sp>
      <p:cxnSp>
        <p:nvCxnSpPr>
          <p:cNvPr id="20" name="Connecteur droit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e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4" name="Forme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5" name="Forme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fr-FR" noProof="0"/>
              <a:t>Cliquez sur l'icône pour ajouter un graphique</a:t>
            </a:r>
            <a:endParaRPr lang="fr-CA" noProof="0"/>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2" name="Espace réservé à la date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2161441A-549E-40D8-8BB9-2A77068B6533}" type="datetime4">
              <a:rPr lang="fr-CA" noProof="0" smtClean="0">
                <a:latin typeface="+mn-lt"/>
              </a:rPr>
              <a:t>27 janvier 2026</a:t>
            </a:fld>
            <a:endParaRPr lang="fr-CA" noProof="0">
              <a:latin typeface="+mn-lt"/>
            </a:endParaRPr>
          </a:p>
        </p:txBody>
      </p:sp>
      <p:sp>
        <p:nvSpPr>
          <p:cNvPr id="3" name="Espace réservé du pied de page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fr-CA" noProof="0" smtClean="0"/>
              <a:pPr/>
              <a:t>‹N°›</a:t>
            </a:fld>
            <a:endParaRPr lang="fr-CA"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fr-FR" noProof="0"/>
              <a:t>Cliquez sur l'icône pour ajouter un tableau</a:t>
            </a:r>
            <a:endParaRPr lang="fr-CA" noProof="0"/>
          </a:p>
        </p:txBody>
      </p:sp>
      <p:sp>
        <p:nvSpPr>
          <p:cNvPr id="2" name="Espace réservé à la date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8E8CD2E7-4C84-4E58-9939-CB73E7563B9E}" type="datetime4">
              <a:rPr lang="fr-CA" noProof="0" smtClean="0">
                <a:latin typeface="+mn-lt"/>
              </a:rPr>
              <a:t>27 janvier 2026</a:t>
            </a:fld>
            <a:endParaRPr lang="fr-CA" noProof="0">
              <a:latin typeface="+mn-lt"/>
            </a:endParaRPr>
          </a:p>
        </p:txBody>
      </p:sp>
      <p:sp>
        <p:nvSpPr>
          <p:cNvPr id="3" name="Espace réservé du pied de page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fr-CA" noProof="0" smtClean="0"/>
              <a:pPr/>
              <a:t>‹N°›</a:t>
            </a:fld>
            <a:endParaRPr lang="fr-CA"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fr-FR" noProof="0"/>
              <a:t>Modifiez le style du titre</a:t>
            </a:r>
            <a:endParaRPr lang="fr-CA" noProof="0" dirty="0"/>
          </a:p>
        </p:txBody>
      </p:sp>
      <p:sp>
        <p:nvSpPr>
          <p:cNvPr id="10" name="Zone de texte 9">
            <a:extLst>
              <a:ext uri="{FF2B5EF4-FFF2-40B4-BE49-F238E27FC236}">
                <a16:creationId xmlns:a16="http://schemas.microsoft.com/office/drawing/2014/main" id="{E902327D-DBD4-7A4E-ABF2-A946A559A8AD}"/>
              </a:ext>
            </a:extLst>
          </p:cNvPr>
          <p:cNvSpPr txBox="1"/>
          <p:nvPr userDrawn="1"/>
        </p:nvSpPr>
        <p:spPr>
          <a:xfrm>
            <a:off x="699948" y="-94266"/>
            <a:ext cx="1589372" cy="6247864"/>
          </a:xfrm>
          <a:prstGeom prst="rect">
            <a:avLst/>
          </a:prstGeom>
          <a:noFill/>
        </p:spPr>
        <p:txBody>
          <a:bodyPr wrap="square" rtlCol="0">
            <a:spAutoFit/>
          </a:bodyPr>
          <a:lstStyle/>
          <a:p>
            <a:pPr rtl="0"/>
            <a:r>
              <a:rPr lang="fr-CA" sz="20000" b="1" noProof="0" dirty="0">
                <a:solidFill>
                  <a:schemeClr val="bg1"/>
                </a:solidFill>
              </a:rPr>
              <a:t>« </a:t>
            </a:r>
          </a:p>
        </p:txBody>
      </p:sp>
      <p:grpSp>
        <p:nvGrpSpPr>
          <p:cNvPr id="18" name="Groupe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Forme automatiqu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0" name="Forme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1" name="Forme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2" name="Forme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23" name="Forme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grpSp>
        <p:nvGrpSpPr>
          <p:cNvPr id="24" name="Groupe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e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6" name="Forme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7" name="Forme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8" name="Espace réservé de l’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FR" noProof="0"/>
              <a:t>Cliquez sur l'icône pour ajouter une image</a:t>
            </a:r>
            <a:endParaRPr lang="fr-CA" noProof="0" dirty="0"/>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Modifiez le style du titre</a:t>
            </a:r>
            <a:endParaRPr lang="fr-CA" noProof="0" dirty="0"/>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e l’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FR" noProof="0"/>
              <a:t>Cliquez sur l'icône pour ajouter une image</a:t>
            </a:r>
            <a:endParaRPr lang="fr-CA" noProof="0" dirty="0"/>
          </a:p>
        </p:txBody>
      </p:sp>
      <p:sp>
        <p:nvSpPr>
          <p:cNvPr id="72" name="Espace réservé a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3" name="Espace réservé a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4" name="Espace réservé a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5" name="Espace réservé a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6" name="Espace réservé a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7" name="Espace réservé a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8" name="Espace réservé a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9" name="Espace réservé a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66" name="Espace réservé de l’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FR" noProof="0"/>
              <a:t>Cliquez sur l'icône pour ajouter une image</a:t>
            </a:r>
            <a:endParaRPr lang="fr-CA" noProof="0" dirty="0"/>
          </a:p>
        </p:txBody>
      </p:sp>
      <p:sp>
        <p:nvSpPr>
          <p:cNvPr id="69" name="Espace réservé de l’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FR" noProof="0"/>
              <a:t>Cliquez sur l'icône pour ajouter une image</a:t>
            </a:r>
            <a:endParaRPr lang="fr-CA" noProof="0" dirty="0"/>
          </a:p>
        </p:txBody>
      </p:sp>
      <p:sp>
        <p:nvSpPr>
          <p:cNvPr id="2" name="Espace réservé à la date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0216407D-2782-4E2F-8724-501B96319D2B}" type="datetime4">
              <a:rPr lang="fr-CA" noProof="0" smtClean="0">
                <a:latin typeface="+mn-lt"/>
              </a:rPr>
              <a:t>27 janvier 2026</a:t>
            </a:fld>
            <a:endParaRPr lang="fr-CA" noProof="0" dirty="0">
              <a:latin typeface="+mn-lt"/>
            </a:endParaRPr>
          </a:p>
        </p:txBody>
      </p:sp>
      <p:sp>
        <p:nvSpPr>
          <p:cNvPr id="3" name="Espace réservé du pied de page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fr-CA" noProof="0" smtClean="0"/>
              <a:pPr/>
              <a:t>‹N°›</a:t>
            </a:fld>
            <a:endParaRPr lang="fr-CA"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onologie ">
    <p:bg>
      <p:bgPr>
        <a:solidFill>
          <a:schemeClr val="tx1"/>
        </a:solidFill>
        <a:effectLst/>
      </p:bgPr>
    </p:bg>
    <p:spTree>
      <p:nvGrpSpPr>
        <p:cNvPr id="1" name=""/>
        <p:cNvGrpSpPr/>
        <p:nvPr/>
      </p:nvGrpSpPr>
      <p:grpSpPr>
        <a:xfrm>
          <a:off x="0" y="0"/>
          <a:ext cx="0" cy="0"/>
          <a:chOff x="0" y="0"/>
          <a:chExt cx="0" cy="0"/>
        </a:xfrm>
      </p:grpSpPr>
      <p:cxnSp>
        <p:nvCxnSpPr>
          <p:cNvPr id="21" name="Connecteur linéaire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cteur linéaire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linéaire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96" name="Espace réservé au texte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97" name="Espace réservé au texte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2" name="Espace réservé au texte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3" name="Espace réservé au texte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6" name="Espace réservé au texte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7" name="Espace réservé au texte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8" name="Espace réservé au texte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9" name="Espace réservé au texte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8" name="Connecteur droit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Espace réservé à la date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2E3B14CD-3EE3-4EB0-8875-4349F556429E}" type="datetime4">
              <a:rPr lang="fr-CA" noProof="0" smtClean="0">
                <a:latin typeface="+mn-lt"/>
              </a:rPr>
              <a:t>27 janvier 2026</a:t>
            </a:fld>
            <a:endParaRPr lang="fr-CA" noProof="0">
              <a:latin typeface="+mn-lt"/>
            </a:endParaRPr>
          </a:p>
        </p:txBody>
      </p:sp>
      <p:sp>
        <p:nvSpPr>
          <p:cNvPr id="3" name="Espace réservé du pied de page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fr-CA" noProof="0" smtClean="0"/>
              <a:pPr/>
              <a:t>‹N°›</a:t>
            </a:fld>
            <a:endParaRPr lang="fr-CA"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CA" noProof="0"/>
              <a:t>Cliquez pour modifier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CA" noProof="0"/>
              <a:t>Cliquez pour modifier le style du titre maitre.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2998572" y="6310184"/>
            <a:ext cx="1306727" cy="269687"/>
          </a:xfrm>
          <a:prstGeom prst="rect">
            <a:avLst/>
          </a:prstGeom>
        </p:spPr>
        <p:txBody>
          <a:bodyPr vert="horz" lIns="0" tIns="0" rIns="0" bIns="0" rtlCol="0" anchor="t" anchorCtr="0"/>
          <a:lstStyle>
            <a:lvl1pPr algn="l">
              <a:defRPr sz="1100" b="0" i="0">
                <a:solidFill>
                  <a:schemeClr val="bg1"/>
                </a:solidFill>
                <a:latin typeface="+mn-lt"/>
              </a:defRPr>
            </a:lvl1pPr>
          </a:lstStyle>
          <a:p>
            <a:pPr rtl="0"/>
            <a:fld id="{C4C0E991-5636-4E5B-AC29-1C80B74B8278}" type="datetime4">
              <a:rPr lang="fr-CA" noProof="0" smtClean="0">
                <a:latin typeface="+mn-lt"/>
              </a:rPr>
              <a:t>27 janvier 2026</a:t>
            </a:fld>
            <a:endParaRPr lang="fr-CA" noProof="0" dirty="0">
              <a:latin typeface="+mn-lt"/>
            </a:endParaRPr>
          </a:p>
        </p:txBody>
      </p:sp>
      <p:sp>
        <p:nvSpPr>
          <p:cNvPr id="31" name="Espace réservé du pied de page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fr-CA" noProof="0"/>
              <a:t>Rapport annuel</a:t>
            </a:r>
            <a:endParaRPr lang="fr-CA" b="0" noProof="0"/>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fr-CA" noProof="0" smtClean="0"/>
              <a:pPr/>
              <a:t>‹N°›</a:t>
            </a:fld>
            <a:endParaRPr lang="fr-CA"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nesst.gouv.qc.ca/f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nvPr>
        </p:nvSpPr>
        <p:spPr>
          <a:xfrm>
            <a:off x="6000750" y="228600"/>
            <a:ext cx="6075747" cy="3303872"/>
          </a:xfrm>
        </p:spPr>
        <p:txBody>
          <a:bodyPr rtlCol="0"/>
          <a:lstStyle/>
          <a:p>
            <a:pPr rtl="0"/>
            <a:br>
              <a:rPr lang="fr-CA" dirty="0"/>
            </a:br>
            <a:br>
              <a:rPr lang="fr-CA" sz="8000" dirty="0"/>
            </a:br>
            <a:r>
              <a:rPr lang="fr-CA" sz="8000" dirty="0"/>
              <a:t>ABC de la prévention </a:t>
            </a:r>
          </a:p>
        </p:txBody>
      </p:sp>
      <p:sp>
        <p:nvSpPr>
          <p:cNvPr id="3" name="Espace réservé du texte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802093"/>
          </a:xfrm>
        </p:spPr>
        <p:txBody>
          <a:bodyPr rtlCol="0"/>
          <a:lstStyle/>
          <a:p>
            <a:pPr rtl="0"/>
            <a:r>
              <a:rPr lang="fr-CA" sz="2800" dirty="0">
                <a:latin typeface="+mj-lt"/>
              </a:rPr>
              <a:t>Journée SST au Bas-St-Laurent </a:t>
            </a:r>
            <a:endParaRPr lang="fr-CA" sz="2800" dirty="0"/>
          </a:p>
          <a:p>
            <a:pPr rtl="0"/>
            <a:r>
              <a:rPr lang="fr-CA" dirty="0"/>
              <a:t>13 février 2026</a:t>
            </a:r>
          </a:p>
          <a:p>
            <a:pPr rtl="0"/>
            <a:endParaRPr lang="fr-CA" sz="1100" dirty="0">
              <a:solidFill>
                <a:srgbClr val="0070C0"/>
              </a:solidFill>
            </a:endParaRPr>
          </a:p>
          <a:p>
            <a:pPr algn="l"/>
            <a:r>
              <a:rPr lang="fr-CA" b="1" dirty="0">
                <a:solidFill>
                  <a:schemeClr val="accent1">
                    <a:lumMod val="75000"/>
                  </a:schemeClr>
                </a:solidFill>
              </a:rPr>
              <a:t>Présentation :</a:t>
            </a:r>
          </a:p>
          <a:p>
            <a:pPr algn="l"/>
            <a:r>
              <a:rPr lang="fr-CA" b="1" dirty="0">
                <a:solidFill>
                  <a:schemeClr val="accent1">
                    <a:lumMod val="75000"/>
                  </a:schemeClr>
                </a:solidFill>
              </a:rPr>
              <a:t>Judith Huot, première VP de la FSSS </a:t>
            </a:r>
          </a:p>
          <a:p>
            <a:pPr algn="l"/>
            <a:r>
              <a:rPr lang="fr-CA" b="1" dirty="0">
                <a:solidFill>
                  <a:schemeClr val="accent1">
                    <a:lumMod val="75000"/>
                  </a:schemeClr>
                </a:solidFill>
              </a:rPr>
              <a:t>Mohamed Boussaïd, conseiller en SST à la FSSS  </a:t>
            </a:r>
          </a:p>
          <a:p>
            <a:pPr rtl="0"/>
            <a:endParaRPr lang="fr-CA" dirty="0"/>
          </a:p>
        </p:txBody>
      </p:sp>
      <p:pic>
        <p:nvPicPr>
          <p:cNvPr id="4" name="Image 2">
            <a:extLst>
              <a:ext uri="{FF2B5EF4-FFF2-40B4-BE49-F238E27FC236}">
                <a16:creationId xmlns:a16="http://schemas.microsoft.com/office/drawing/2014/main" id="{A542E12C-DF9D-F6C0-16B7-6B31582A0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375940" y="353990"/>
            <a:ext cx="2443677" cy="873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C62AC-E2E6-F6E6-EDD0-474EA503E947}"/>
              </a:ext>
            </a:extLst>
          </p:cNvPr>
          <p:cNvSpPr>
            <a:spLocks noGrp="1"/>
          </p:cNvSpPr>
          <p:nvPr>
            <p:ph type="title"/>
          </p:nvPr>
        </p:nvSpPr>
        <p:spPr>
          <a:xfrm>
            <a:off x="1717288" y="2553419"/>
            <a:ext cx="6379054" cy="3213052"/>
          </a:xfrm>
        </p:spPr>
        <p:txBody>
          <a:bodyPr/>
          <a:lstStyle/>
          <a:p>
            <a:r>
              <a:rPr lang="fr-CA" b="1" dirty="0"/>
              <a:t>À quel endroit parle-t-on des règles de la prévention au travail? </a:t>
            </a:r>
            <a:br>
              <a:rPr lang="fr-CA" dirty="0"/>
            </a:br>
            <a:br>
              <a:rPr lang="fr-CA" dirty="0"/>
            </a:br>
            <a:r>
              <a:rPr lang="fr-CA" dirty="0"/>
              <a:t>A- la loi</a:t>
            </a:r>
            <a:br>
              <a:rPr lang="fr-CA" dirty="0"/>
            </a:br>
            <a:r>
              <a:rPr lang="fr-CA" dirty="0"/>
              <a:t>B- les conventions collectives</a:t>
            </a:r>
          </a:p>
        </p:txBody>
      </p:sp>
    </p:spTree>
    <p:extLst>
      <p:ext uri="{BB962C8B-B14F-4D97-AF65-F5344CB8AC3E}">
        <p14:creationId xmlns:p14="http://schemas.microsoft.com/office/powerpoint/2010/main" val="257725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rmAutofit fontScale="90000"/>
          </a:bodyPr>
          <a:lstStyle/>
          <a:p>
            <a:pPr rtl="0"/>
            <a:r>
              <a:rPr lang="fr-CA" dirty="0"/>
              <a:t>Objectifs de la présentation </a:t>
            </a:r>
          </a:p>
        </p:txBody>
      </p:sp>
      <p:sp>
        <p:nvSpPr>
          <p:cNvPr id="6" name="Espace réservé a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549876"/>
          </a:xfrm>
        </p:spPr>
        <p:txBody>
          <a:bodyPr rtlCol="0"/>
          <a:lstStyle/>
          <a:p>
            <a:pPr rtl="0"/>
            <a:r>
              <a:rPr lang="fr-CA" dirty="0"/>
              <a:t>02. Être sensible à l’importance de l’action syndicale en prévention.</a:t>
            </a:r>
          </a:p>
        </p:txBody>
      </p:sp>
      <p:sp>
        <p:nvSpPr>
          <p:cNvPr id="8" name="Espace réservé a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369332"/>
          </a:xfrm>
        </p:spPr>
        <p:txBody>
          <a:bodyPr rtlCol="0"/>
          <a:lstStyle/>
          <a:p>
            <a:pPr rtl="0"/>
            <a:r>
              <a:rPr lang="fr-CA" dirty="0"/>
              <a:t>03. Transmettre le désir de s’engager.</a:t>
            </a:r>
          </a:p>
        </p:txBody>
      </p:sp>
      <p:sp>
        <p:nvSpPr>
          <p:cNvPr id="10" name="Espace réservé a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369332"/>
          </a:xfrm>
        </p:spPr>
        <p:txBody>
          <a:bodyPr rtlCol="0"/>
          <a:lstStyle/>
          <a:p>
            <a:pPr rtl="0"/>
            <a:r>
              <a:rPr lang="fr-CA" dirty="0"/>
              <a:t>04. Saisir nos rôles et responsabilités. </a:t>
            </a:r>
          </a:p>
        </p:txBody>
      </p:sp>
      <p:sp>
        <p:nvSpPr>
          <p:cNvPr id="12" name="Espace réservé a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400803" y="4522803"/>
            <a:ext cx="2129245" cy="369332"/>
          </a:xfrm>
        </p:spPr>
        <p:txBody>
          <a:bodyPr rtlCol="0"/>
          <a:lstStyle/>
          <a:p>
            <a:pPr rtl="0"/>
            <a:r>
              <a:rPr lang="fr-CA" dirty="0"/>
              <a:t>05. Connaitre les outils et ressources disponibles. </a:t>
            </a: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CA" smtClean="0"/>
              <a:pPr rtl="0"/>
              <a:t>11</a:t>
            </a:fld>
            <a:endParaRPr lang="fr-CA"/>
          </a:p>
        </p:txBody>
      </p:sp>
      <p:sp>
        <p:nvSpPr>
          <p:cNvPr id="19" name="Espace réservé du texte 18">
            <a:extLst>
              <a:ext uri="{FF2B5EF4-FFF2-40B4-BE49-F238E27FC236}">
                <a16:creationId xmlns:a16="http://schemas.microsoft.com/office/drawing/2014/main" id="{020C4F2C-C3A2-F31C-6595-07230D11EF0E}"/>
              </a:ext>
            </a:extLst>
          </p:cNvPr>
          <p:cNvSpPr>
            <a:spLocks noGrp="1"/>
          </p:cNvSpPr>
          <p:nvPr>
            <p:ph type="body" sz="quarter" idx="14"/>
          </p:nvPr>
        </p:nvSpPr>
        <p:spPr>
          <a:xfrm>
            <a:off x="952500" y="2209800"/>
            <a:ext cx="2133600" cy="1604211"/>
          </a:xfrm>
        </p:spPr>
        <p:txBody>
          <a:bodyPr/>
          <a:lstStyle/>
          <a:p>
            <a:r>
              <a:rPr lang="fr-CA" dirty="0"/>
              <a:t>01. Prendre conscience de l’importance de la prévention dans nos milieux de travail.</a:t>
            </a:r>
          </a:p>
        </p:txBody>
      </p:sp>
    </p:spTree>
    <p:extLst>
      <p:ext uri="{BB962C8B-B14F-4D97-AF65-F5344CB8AC3E}">
        <p14:creationId xmlns:p14="http://schemas.microsoft.com/office/powerpoint/2010/main" val="28986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19620-6CCC-A34D-9D45-D6B57F800708}"/>
              </a:ext>
            </a:extLst>
          </p:cNvPr>
          <p:cNvSpPr>
            <a:spLocks noGrp="1"/>
          </p:cNvSpPr>
          <p:nvPr>
            <p:ph type="title"/>
          </p:nvPr>
        </p:nvSpPr>
        <p:spPr>
          <a:xfrm>
            <a:off x="964023" y="1284089"/>
            <a:ext cx="5322476" cy="513545"/>
          </a:xfrm>
        </p:spPr>
        <p:txBody>
          <a:bodyPr rtlCol="0">
            <a:noAutofit/>
          </a:bodyPr>
          <a:lstStyle/>
          <a:p>
            <a:pPr rtl="0"/>
            <a:r>
              <a:rPr lang="fr-CA" sz="3600" dirty="0"/>
              <a:t>Législation en matière de santé et sécurité au travail</a:t>
            </a:r>
          </a:p>
        </p:txBody>
      </p:sp>
      <p:sp>
        <p:nvSpPr>
          <p:cNvPr id="4" name="Espace réservé au texte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133600" cy="205837"/>
          </a:xfrm>
        </p:spPr>
        <p:txBody>
          <a:bodyPr rtlCol="0"/>
          <a:lstStyle/>
          <a:p>
            <a:pPr rtl="0"/>
            <a:r>
              <a:rPr lang="fr-CA" dirty="0"/>
              <a:t>1. Loi sur la santé et sécurité au travail (LSST)</a:t>
            </a:r>
          </a:p>
        </p:txBody>
      </p:sp>
      <p:sp>
        <p:nvSpPr>
          <p:cNvPr id="3" name="Espace réservé du texte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3346099"/>
            <a:ext cx="2133600" cy="262073"/>
          </a:xfrm>
        </p:spPr>
        <p:txBody>
          <a:bodyPr rtlCol="0"/>
          <a:lstStyle/>
          <a:p>
            <a:pPr rtl="0"/>
            <a:r>
              <a:rPr lang="fr-CA" dirty="0"/>
              <a:t>Droits et obligations pour la prévention </a:t>
            </a:r>
          </a:p>
        </p:txBody>
      </p:sp>
      <p:sp>
        <p:nvSpPr>
          <p:cNvPr id="6" name="Espace réservé au texte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8" y="4394200"/>
            <a:ext cx="2388701" cy="513545"/>
          </a:xfrm>
        </p:spPr>
        <p:txBody>
          <a:bodyPr rtlCol="0"/>
          <a:lstStyle/>
          <a:p>
            <a:pPr rtl="0"/>
            <a:r>
              <a:rPr lang="fr-CA" dirty="0"/>
              <a:t>2. Loi sur les accidents et maladies professionnelles (LATMP)</a:t>
            </a:r>
          </a:p>
        </p:txBody>
      </p:sp>
      <p:sp>
        <p:nvSpPr>
          <p:cNvPr id="5" name="Espace réservé du texte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512993"/>
            <a:ext cx="2133600" cy="247651"/>
          </a:xfrm>
        </p:spPr>
        <p:txBody>
          <a:bodyPr rtlCol="0"/>
          <a:lstStyle/>
          <a:p>
            <a:pPr rtl="0"/>
            <a:r>
              <a:rPr lang="fr-CA" dirty="0"/>
              <a:t>Réparation des accidents et maladies professionnelles</a:t>
            </a:r>
          </a:p>
        </p:txBody>
      </p:sp>
      <p:sp>
        <p:nvSpPr>
          <p:cNvPr id="10" name="Espace réservé au texte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rtlCol="0"/>
          <a:lstStyle/>
          <a:p>
            <a:pPr rtl="0"/>
            <a:r>
              <a:rPr lang="fr-CA" dirty="0"/>
              <a:t>3. Règlement sur la santé et la sécurité au travail  </a:t>
            </a:r>
          </a:p>
        </p:txBody>
      </p:sp>
      <p:sp>
        <p:nvSpPr>
          <p:cNvPr id="9" name="Espace réservé du texte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3346099"/>
            <a:ext cx="2133600" cy="262073"/>
          </a:xfrm>
        </p:spPr>
        <p:txBody>
          <a:bodyPr rtlCol="0"/>
          <a:lstStyle/>
          <a:p>
            <a:pPr rtl="0"/>
            <a:r>
              <a:rPr lang="fr-CA" dirty="0"/>
              <a:t>Normes pour les conditions de travail sécuritaires .</a:t>
            </a:r>
          </a:p>
          <a:p>
            <a:pPr rtl="0"/>
            <a:endParaRPr lang="fr-CA" dirty="0"/>
          </a:p>
        </p:txBody>
      </p:sp>
      <p:sp>
        <p:nvSpPr>
          <p:cNvPr id="8" name="Espace réservé au texte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394200"/>
            <a:ext cx="2133600" cy="513545"/>
          </a:xfrm>
        </p:spPr>
        <p:txBody>
          <a:bodyPr rtlCol="0"/>
          <a:lstStyle/>
          <a:p>
            <a:pPr rtl="0"/>
            <a:r>
              <a:rPr lang="fr-CA" dirty="0"/>
              <a:t>4. Loi modifiant le régime de la SST (LMRSST)	</a:t>
            </a:r>
          </a:p>
        </p:txBody>
      </p:sp>
      <p:sp>
        <p:nvSpPr>
          <p:cNvPr id="7" name="Espace réservé du texte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5247099"/>
            <a:ext cx="2133600" cy="513545"/>
          </a:xfrm>
        </p:spPr>
        <p:txBody>
          <a:bodyPr rtlCol="0"/>
          <a:lstStyle/>
          <a:p>
            <a:pPr rtl="0"/>
            <a:r>
              <a:rPr lang="fr-CA" dirty="0"/>
              <a:t>Le nouveau régime intérimaire </a:t>
            </a:r>
          </a:p>
          <a:p>
            <a:pPr rtl="0"/>
            <a:endParaRPr lang="fr-CA" dirty="0"/>
          </a:p>
        </p:txBody>
      </p:sp>
      <p:sp>
        <p:nvSpPr>
          <p:cNvPr id="13" name="Espace réservé du numéro de diapositive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fr-CA" smtClean="0"/>
              <a:pPr rtl="0"/>
              <a:t>12</a:t>
            </a:fld>
            <a:endParaRPr lang="fr-CA"/>
          </a:p>
        </p:txBody>
      </p:sp>
    </p:spTree>
    <p:extLst>
      <p:ext uri="{BB962C8B-B14F-4D97-AF65-F5344CB8AC3E}">
        <p14:creationId xmlns:p14="http://schemas.microsoft.com/office/powerpoint/2010/main" val="250910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55913-6F5E-49B8-8D24-4E5348E3EC58}"/>
              </a:ext>
            </a:extLst>
          </p:cNvPr>
          <p:cNvSpPr>
            <a:spLocks noGrp="1"/>
          </p:cNvSpPr>
          <p:nvPr>
            <p:ph type="title"/>
          </p:nvPr>
        </p:nvSpPr>
        <p:spPr>
          <a:xfrm>
            <a:off x="964023" y="879063"/>
            <a:ext cx="7085963" cy="610863"/>
          </a:xfrm>
        </p:spPr>
        <p:txBody>
          <a:bodyPr>
            <a:normAutofit fontScale="90000"/>
          </a:bodyPr>
          <a:lstStyle/>
          <a:p>
            <a:r>
              <a:rPr lang="fr-CA" dirty="0"/>
              <a:t>La SST dans notre organisation syndicale</a:t>
            </a:r>
          </a:p>
        </p:txBody>
      </p:sp>
      <p:sp>
        <p:nvSpPr>
          <p:cNvPr id="3" name="Espace réservé du texte 2">
            <a:extLst>
              <a:ext uri="{FF2B5EF4-FFF2-40B4-BE49-F238E27FC236}">
                <a16:creationId xmlns:a16="http://schemas.microsoft.com/office/drawing/2014/main" id="{143AB3C6-5EEB-9797-EEE0-CA41753B815C}"/>
              </a:ext>
            </a:extLst>
          </p:cNvPr>
          <p:cNvSpPr>
            <a:spLocks noGrp="1"/>
          </p:cNvSpPr>
          <p:nvPr>
            <p:ph type="body" sz="quarter" idx="10"/>
          </p:nvPr>
        </p:nvSpPr>
        <p:spPr>
          <a:xfrm>
            <a:off x="952500" y="2656903"/>
            <a:ext cx="4838700" cy="759049"/>
          </a:xfrm>
        </p:spPr>
        <p:txBody>
          <a:bodyPr/>
          <a:lstStyle/>
          <a:p>
            <a:r>
              <a:rPr lang="fr-CA" dirty="0"/>
              <a:t>Conseiller syndical de la FSSS </a:t>
            </a:r>
          </a:p>
          <a:p>
            <a:r>
              <a:rPr lang="fr-CA" dirty="0"/>
              <a:t>Comité SST de la FSSS</a:t>
            </a:r>
          </a:p>
        </p:txBody>
      </p:sp>
      <p:sp>
        <p:nvSpPr>
          <p:cNvPr id="4" name="Espace réservé du texte 3">
            <a:extLst>
              <a:ext uri="{FF2B5EF4-FFF2-40B4-BE49-F238E27FC236}">
                <a16:creationId xmlns:a16="http://schemas.microsoft.com/office/drawing/2014/main" id="{AE8A540C-815D-30E9-2A37-3EE2C5AD629E}"/>
              </a:ext>
            </a:extLst>
          </p:cNvPr>
          <p:cNvSpPr>
            <a:spLocks noGrp="1"/>
          </p:cNvSpPr>
          <p:nvPr>
            <p:ph type="body" sz="quarter" idx="12"/>
          </p:nvPr>
        </p:nvSpPr>
        <p:spPr/>
        <p:txBody>
          <a:bodyPr/>
          <a:lstStyle/>
          <a:p>
            <a:r>
              <a:rPr lang="fr-CA" dirty="0"/>
              <a:t>La prévention </a:t>
            </a:r>
          </a:p>
        </p:txBody>
      </p:sp>
      <p:sp>
        <p:nvSpPr>
          <p:cNvPr id="5" name="Espace réservé du texte 4">
            <a:extLst>
              <a:ext uri="{FF2B5EF4-FFF2-40B4-BE49-F238E27FC236}">
                <a16:creationId xmlns:a16="http://schemas.microsoft.com/office/drawing/2014/main" id="{5960ED40-25D1-2A85-82CD-4DE76E2E63ED}"/>
              </a:ext>
            </a:extLst>
          </p:cNvPr>
          <p:cNvSpPr>
            <a:spLocks noGrp="1"/>
          </p:cNvSpPr>
          <p:nvPr>
            <p:ph type="body" sz="quarter" idx="13"/>
          </p:nvPr>
        </p:nvSpPr>
        <p:spPr/>
        <p:txBody>
          <a:bodyPr/>
          <a:lstStyle/>
          <a:p>
            <a:r>
              <a:rPr lang="fr-CA" dirty="0"/>
              <a:t>Conseiller à la défense des accidentés du service SSE</a:t>
            </a:r>
          </a:p>
        </p:txBody>
      </p:sp>
      <p:sp>
        <p:nvSpPr>
          <p:cNvPr id="6" name="Espace réservé du texte 5">
            <a:extLst>
              <a:ext uri="{FF2B5EF4-FFF2-40B4-BE49-F238E27FC236}">
                <a16:creationId xmlns:a16="http://schemas.microsoft.com/office/drawing/2014/main" id="{AF92F05C-399F-D112-BF20-31BDDB92FA34}"/>
              </a:ext>
            </a:extLst>
          </p:cNvPr>
          <p:cNvSpPr>
            <a:spLocks noGrp="1"/>
          </p:cNvSpPr>
          <p:nvPr>
            <p:ph type="body" sz="quarter" idx="14"/>
          </p:nvPr>
        </p:nvSpPr>
        <p:spPr/>
        <p:txBody>
          <a:bodyPr/>
          <a:lstStyle/>
          <a:p>
            <a:r>
              <a:rPr lang="fr-CA" dirty="0"/>
              <a:t>La réparation </a:t>
            </a:r>
          </a:p>
        </p:txBody>
      </p:sp>
      <p:sp>
        <p:nvSpPr>
          <p:cNvPr id="7" name="Espace réservé du texte 6">
            <a:extLst>
              <a:ext uri="{FF2B5EF4-FFF2-40B4-BE49-F238E27FC236}">
                <a16:creationId xmlns:a16="http://schemas.microsoft.com/office/drawing/2014/main" id="{7144BDCA-5E8C-E914-DBD4-E0780188DD03}"/>
              </a:ext>
            </a:extLst>
          </p:cNvPr>
          <p:cNvSpPr>
            <a:spLocks noGrp="1"/>
          </p:cNvSpPr>
          <p:nvPr>
            <p:ph type="body" sz="quarter" idx="15"/>
          </p:nvPr>
        </p:nvSpPr>
        <p:spPr/>
        <p:txBody>
          <a:bodyPr/>
          <a:lstStyle/>
          <a:p>
            <a:r>
              <a:rPr lang="fr-CA" dirty="0"/>
              <a:t>Formation de la FSSS</a:t>
            </a:r>
          </a:p>
          <a:p>
            <a:r>
              <a:rPr lang="fr-CA" dirty="0"/>
              <a:t>Formation des conseils centraux</a:t>
            </a:r>
          </a:p>
        </p:txBody>
      </p:sp>
      <p:sp>
        <p:nvSpPr>
          <p:cNvPr id="8" name="Espace réservé du texte 7">
            <a:extLst>
              <a:ext uri="{FF2B5EF4-FFF2-40B4-BE49-F238E27FC236}">
                <a16:creationId xmlns:a16="http://schemas.microsoft.com/office/drawing/2014/main" id="{F593CE94-3CE2-B40C-4658-4D2B7BB78B85}"/>
              </a:ext>
            </a:extLst>
          </p:cNvPr>
          <p:cNvSpPr>
            <a:spLocks noGrp="1"/>
          </p:cNvSpPr>
          <p:nvPr>
            <p:ph type="body" sz="quarter" idx="16"/>
          </p:nvPr>
        </p:nvSpPr>
        <p:spPr/>
        <p:txBody>
          <a:bodyPr/>
          <a:lstStyle/>
          <a:p>
            <a:r>
              <a:rPr lang="fr-CA" dirty="0"/>
              <a:t>La Formation </a:t>
            </a:r>
          </a:p>
        </p:txBody>
      </p:sp>
      <p:sp>
        <p:nvSpPr>
          <p:cNvPr id="9" name="Espace réservé du texte 8">
            <a:extLst>
              <a:ext uri="{FF2B5EF4-FFF2-40B4-BE49-F238E27FC236}">
                <a16:creationId xmlns:a16="http://schemas.microsoft.com/office/drawing/2014/main" id="{9D5BE247-EADC-CCFB-D73C-EBA1E6EACE0C}"/>
              </a:ext>
            </a:extLst>
          </p:cNvPr>
          <p:cNvSpPr>
            <a:spLocks noGrp="1"/>
          </p:cNvSpPr>
          <p:nvPr>
            <p:ph type="body" sz="quarter" idx="17"/>
          </p:nvPr>
        </p:nvSpPr>
        <p:spPr/>
        <p:txBody>
          <a:bodyPr/>
          <a:lstStyle/>
          <a:p>
            <a:r>
              <a:rPr lang="fr-CA" dirty="0"/>
              <a:t>Chaque année en octobre </a:t>
            </a:r>
          </a:p>
        </p:txBody>
      </p:sp>
      <p:sp>
        <p:nvSpPr>
          <p:cNvPr id="10" name="Espace réservé du texte 9">
            <a:extLst>
              <a:ext uri="{FF2B5EF4-FFF2-40B4-BE49-F238E27FC236}">
                <a16:creationId xmlns:a16="http://schemas.microsoft.com/office/drawing/2014/main" id="{C7128FE6-3501-BD70-BBC6-C5CF2D283582}"/>
              </a:ext>
            </a:extLst>
          </p:cNvPr>
          <p:cNvSpPr>
            <a:spLocks noGrp="1"/>
          </p:cNvSpPr>
          <p:nvPr>
            <p:ph type="body" sz="quarter" idx="18"/>
          </p:nvPr>
        </p:nvSpPr>
        <p:spPr/>
        <p:txBody>
          <a:bodyPr/>
          <a:lstStyle/>
          <a:p>
            <a:r>
              <a:rPr lang="fr-CA" dirty="0"/>
              <a:t>La semaine SST</a:t>
            </a:r>
          </a:p>
        </p:txBody>
      </p:sp>
      <p:sp>
        <p:nvSpPr>
          <p:cNvPr id="11" name="Espace réservé du texte 10">
            <a:extLst>
              <a:ext uri="{FF2B5EF4-FFF2-40B4-BE49-F238E27FC236}">
                <a16:creationId xmlns:a16="http://schemas.microsoft.com/office/drawing/2014/main" id="{6EC6770A-49F0-F574-DB49-E01BA638294C}"/>
              </a:ext>
            </a:extLst>
          </p:cNvPr>
          <p:cNvSpPr>
            <a:spLocks noGrp="1"/>
          </p:cNvSpPr>
          <p:nvPr>
            <p:ph type="body" sz="quarter" idx="19"/>
          </p:nvPr>
        </p:nvSpPr>
        <p:spPr/>
        <p:txBody>
          <a:bodyPr/>
          <a:lstStyle/>
          <a:p>
            <a:r>
              <a:rPr lang="fr-CA" b="0" i="0" dirty="0">
                <a:solidFill>
                  <a:srgbClr val="040C28"/>
                </a:solidFill>
                <a:effectLst/>
                <a:latin typeface="Google Sans"/>
              </a:rPr>
              <a:t>Journée internationale de commémoration des travailleuses et des travailleurs morts ou blessés au travail</a:t>
            </a:r>
            <a:endParaRPr lang="fr-CA" dirty="0"/>
          </a:p>
        </p:txBody>
      </p:sp>
      <p:sp>
        <p:nvSpPr>
          <p:cNvPr id="12" name="Espace réservé du texte 11">
            <a:extLst>
              <a:ext uri="{FF2B5EF4-FFF2-40B4-BE49-F238E27FC236}">
                <a16:creationId xmlns:a16="http://schemas.microsoft.com/office/drawing/2014/main" id="{CDDEB5DA-B327-024D-3F06-959A199E9E44}"/>
              </a:ext>
            </a:extLst>
          </p:cNvPr>
          <p:cNvSpPr>
            <a:spLocks noGrp="1"/>
          </p:cNvSpPr>
          <p:nvPr>
            <p:ph type="body" sz="quarter" idx="20"/>
          </p:nvPr>
        </p:nvSpPr>
        <p:spPr/>
        <p:txBody>
          <a:bodyPr/>
          <a:lstStyle/>
          <a:p>
            <a:r>
              <a:rPr lang="fr-CA" dirty="0"/>
              <a:t>La journée du 28 avril </a:t>
            </a:r>
          </a:p>
        </p:txBody>
      </p:sp>
    </p:spTree>
    <p:extLst>
      <p:ext uri="{BB962C8B-B14F-4D97-AF65-F5344CB8AC3E}">
        <p14:creationId xmlns:p14="http://schemas.microsoft.com/office/powerpoint/2010/main" val="135142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22DF8-59D4-D94D-8ED9-F2F319899DBF}"/>
              </a:ext>
            </a:extLst>
          </p:cNvPr>
          <p:cNvSpPr>
            <a:spLocks noGrp="1"/>
          </p:cNvSpPr>
          <p:nvPr>
            <p:ph type="title"/>
          </p:nvPr>
        </p:nvSpPr>
        <p:spPr>
          <a:xfrm>
            <a:off x="964023" y="879063"/>
            <a:ext cx="7474299" cy="610863"/>
          </a:xfrm>
        </p:spPr>
        <p:txBody>
          <a:bodyPr rtlCol="0">
            <a:normAutofit fontScale="90000"/>
          </a:bodyPr>
          <a:lstStyle/>
          <a:p>
            <a:pPr rtl="0"/>
            <a:r>
              <a:rPr lang="fr-CA" dirty="0"/>
              <a:t>Obligations des travailleurs art.49 LSST</a:t>
            </a:r>
          </a:p>
        </p:txBody>
      </p:sp>
      <p:sp>
        <p:nvSpPr>
          <p:cNvPr id="45" name="Espace réservé au texte 44">
            <a:extLst>
              <a:ext uri="{FF2B5EF4-FFF2-40B4-BE49-F238E27FC236}">
                <a16:creationId xmlns:a16="http://schemas.microsoft.com/office/drawing/2014/main" id="{803A1E73-C790-447A-974F-B3ADB50149F7}"/>
              </a:ext>
            </a:extLst>
          </p:cNvPr>
          <p:cNvSpPr>
            <a:spLocks noGrp="1"/>
          </p:cNvSpPr>
          <p:nvPr>
            <p:ph type="body" sz="quarter" idx="12"/>
          </p:nvPr>
        </p:nvSpPr>
        <p:spPr>
          <a:xfrm>
            <a:off x="1015411" y="2415604"/>
            <a:ext cx="4838700" cy="482600"/>
          </a:xfrm>
        </p:spPr>
        <p:txBody>
          <a:bodyPr rtlCol="0"/>
          <a:lstStyle/>
          <a:p>
            <a:pPr rtl="0"/>
            <a:r>
              <a:rPr lang="fr-CA" dirty="0"/>
              <a:t>	Prendre connaissance du programme de prévention.</a:t>
            </a:r>
          </a:p>
        </p:txBody>
      </p:sp>
      <p:sp>
        <p:nvSpPr>
          <p:cNvPr id="47" name="Espace réservé du texte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rtlCol="0"/>
          <a:lstStyle/>
          <a:p>
            <a:pPr rtl="0"/>
            <a:r>
              <a:rPr lang="fr-CA" dirty="0"/>
              <a:t>	Prendre les mesures nécessaires pour protéger sa santé, sa sécurité ou son intégrité physique.</a:t>
            </a:r>
          </a:p>
        </p:txBody>
      </p:sp>
      <p:sp>
        <p:nvSpPr>
          <p:cNvPr id="49" name="Espace réservé au texte 48">
            <a:extLst>
              <a:ext uri="{FF2B5EF4-FFF2-40B4-BE49-F238E27FC236}">
                <a16:creationId xmlns:a16="http://schemas.microsoft.com/office/drawing/2014/main" id="{ED796758-F31D-4250-A439-D6DE9523C88B}"/>
              </a:ext>
            </a:extLst>
          </p:cNvPr>
          <p:cNvSpPr>
            <a:spLocks noGrp="1"/>
          </p:cNvSpPr>
          <p:nvPr>
            <p:ph type="body" sz="quarter" idx="16"/>
          </p:nvPr>
        </p:nvSpPr>
        <p:spPr/>
        <p:txBody>
          <a:bodyPr rtlCol="0"/>
          <a:lstStyle/>
          <a:p>
            <a:pPr rtl="0"/>
            <a:r>
              <a:rPr lang="fr-CA" dirty="0"/>
              <a:t>	Se soumettre aux examens de santé exigés pour l’application de la présente loi et des règlements.</a:t>
            </a:r>
          </a:p>
        </p:txBody>
      </p:sp>
      <p:sp>
        <p:nvSpPr>
          <p:cNvPr id="51" name="Espace réservé au texte 50">
            <a:extLst>
              <a:ext uri="{FF2B5EF4-FFF2-40B4-BE49-F238E27FC236}">
                <a16:creationId xmlns:a16="http://schemas.microsoft.com/office/drawing/2014/main" id="{D582AC9C-B267-4C04-9E50-051DE433538C}"/>
              </a:ext>
            </a:extLst>
          </p:cNvPr>
          <p:cNvSpPr>
            <a:spLocks noGrp="1"/>
          </p:cNvSpPr>
          <p:nvPr>
            <p:ph type="body" sz="quarter" idx="18"/>
          </p:nvPr>
        </p:nvSpPr>
        <p:spPr/>
        <p:txBody>
          <a:bodyPr rtlCol="0"/>
          <a:lstStyle/>
          <a:p>
            <a:pPr rtl="0"/>
            <a:r>
              <a:rPr lang="fr-CA" dirty="0"/>
              <a:t>	Participer à l’identification et à l’élimination des risques.</a:t>
            </a:r>
          </a:p>
        </p:txBody>
      </p:sp>
      <p:sp>
        <p:nvSpPr>
          <p:cNvPr id="53" name="Espace réservé du texte 52">
            <a:extLst>
              <a:ext uri="{FF2B5EF4-FFF2-40B4-BE49-F238E27FC236}">
                <a16:creationId xmlns:a16="http://schemas.microsoft.com/office/drawing/2014/main" id="{A1B673DD-4FEC-4191-8446-77B89805FF2B}"/>
              </a:ext>
            </a:extLst>
          </p:cNvPr>
          <p:cNvSpPr>
            <a:spLocks noGrp="1"/>
          </p:cNvSpPr>
          <p:nvPr>
            <p:ph type="body" sz="quarter" idx="20"/>
          </p:nvPr>
        </p:nvSpPr>
        <p:spPr/>
        <p:txBody>
          <a:bodyPr rtlCol="0"/>
          <a:lstStyle/>
          <a:p>
            <a:r>
              <a:rPr lang="fr-CA" dirty="0"/>
              <a:t>	Collaborer avec le comité de santé et de sécurité.</a:t>
            </a:r>
          </a:p>
        </p:txBody>
      </p:sp>
    </p:spTree>
    <p:extLst>
      <p:ext uri="{BB962C8B-B14F-4D97-AF65-F5344CB8AC3E}">
        <p14:creationId xmlns:p14="http://schemas.microsoft.com/office/powerpoint/2010/main" val="64384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A9B2A-5AEC-69A0-A0AD-CBF6582FFEB4}"/>
              </a:ext>
            </a:extLst>
          </p:cNvPr>
          <p:cNvSpPr>
            <a:spLocks noGrp="1"/>
          </p:cNvSpPr>
          <p:nvPr>
            <p:ph type="title"/>
          </p:nvPr>
        </p:nvSpPr>
        <p:spPr>
          <a:xfrm>
            <a:off x="964023" y="278129"/>
            <a:ext cx="6909442" cy="1487171"/>
          </a:xfrm>
        </p:spPr>
        <p:txBody>
          <a:bodyPr>
            <a:normAutofit fontScale="90000"/>
          </a:bodyPr>
          <a:lstStyle/>
          <a:p>
            <a:r>
              <a:rPr lang="fr-CA" sz="4400" dirty="0"/>
              <a:t>Obligations </a:t>
            </a:r>
            <a:br>
              <a:rPr lang="fr-CA" sz="4400" dirty="0"/>
            </a:br>
            <a:r>
              <a:rPr lang="fr-CA" sz="4400" dirty="0"/>
              <a:t>des employeurs art. 51 LSST</a:t>
            </a:r>
            <a:endParaRPr lang="fr-CA" dirty="0"/>
          </a:p>
        </p:txBody>
      </p:sp>
      <p:sp>
        <p:nvSpPr>
          <p:cNvPr id="8" name="Espace réservé du texte 7">
            <a:extLst>
              <a:ext uri="{FF2B5EF4-FFF2-40B4-BE49-F238E27FC236}">
                <a16:creationId xmlns:a16="http://schemas.microsoft.com/office/drawing/2014/main" id="{36472951-453D-47F3-4DB0-D593F10E0517}"/>
              </a:ext>
            </a:extLst>
          </p:cNvPr>
          <p:cNvSpPr>
            <a:spLocks noGrp="1"/>
          </p:cNvSpPr>
          <p:nvPr>
            <p:ph type="body" sz="quarter" idx="16"/>
          </p:nvPr>
        </p:nvSpPr>
        <p:spPr>
          <a:xfrm>
            <a:off x="952498" y="4646997"/>
            <a:ext cx="4838701" cy="1185912"/>
          </a:xfrm>
        </p:spPr>
        <p:txBody>
          <a:bodyPr/>
          <a:lstStyle/>
          <a:p>
            <a:r>
              <a:rPr lang="fr-CA" dirty="0"/>
              <a:t>   Tenue des lieux et prévention des risques psychosociaux, tels la violence, les harcèlements sexuel et psychologique et la violence conjugale.</a:t>
            </a:r>
          </a:p>
          <a:p>
            <a:endParaRPr lang="fr-CA" dirty="0"/>
          </a:p>
        </p:txBody>
      </p:sp>
      <p:sp>
        <p:nvSpPr>
          <p:cNvPr id="10" name="Espace réservé du texte 9">
            <a:extLst>
              <a:ext uri="{FF2B5EF4-FFF2-40B4-BE49-F238E27FC236}">
                <a16:creationId xmlns:a16="http://schemas.microsoft.com/office/drawing/2014/main" id="{0864B1D5-8264-B8ED-0BEF-A5274C26521F}"/>
              </a:ext>
            </a:extLst>
          </p:cNvPr>
          <p:cNvSpPr>
            <a:spLocks noGrp="1"/>
          </p:cNvSpPr>
          <p:nvPr>
            <p:ph type="body" sz="quarter" idx="18"/>
          </p:nvPr>
        </p:nvSpPr>
        <p:spPr/>
        <p:txBody>
          <a:bodyPr/>
          <a:lstStyle/>
          <a:p>
            <a:r>
              <a:rPr lang="fr-CA" dirty="0"/>
              <a:t>	Matériel sécuritaire et en bon état.</a:t>
            </a:r>
          </a:p>
        </p:txBody>
      </p:sp>
      <p:sp>
        <p:nvSpPr>
          <p:cNvPr id="12" name="Espace réservé du texte 11">
            <a:extLst>
              <a:ext uri="{FF2B5EF4-FFF2-40B4-BE49-F238E27FC236}">
                <a16:creationId xmlns:a16="http://schemas.microsoft.com/office/drawing/2014/main" id="{BACB0825-ACD0-7D49-7904-231CBD88C0DC}"/>
              </a:ext>
            </a:extLst>
          </p:cNvPr>
          <p:cNvSpPr>
            <a:spLocks noGrp="1"/>
          </p:cNvSpPr>
          <p:nvPr>
            <p:ph type="body" sz="quarter" idx="20"/>
          </p:nvPr>
        </p:nvSpPr>
        <p:spPr>
          <a:xfrm>
            <a:off x="6399647" y="3470942"/>
            <a:ext cx="4838700" cy="2282158"/>
          </a:xfrm>
        </p:spPr>
        <p:txBody>
          <a:bodyPr/>
          <a:lstStyle/>
          <a:p>
            <a:r>
              <a:rPr lang="fr-CA" dirty="0"/>
              <a:t>	Fournir les équipements de protection.</a:t>
            </a:r>
          </a:p>
          <a:p>
            <a:endParaRPr lang="fr-CA" dirty="0"/>
          </a:p>
          <a:p>
            <a:r>
              <a:rPr lang="fr-CA" dirty="0"/>
              <a:t>	Information et formation sur les risques et les  produits.</a:t>
            </a:r>
          </a:p>
          <a:p>
            <a:r>
              <a:rPr lang="fr-CA" dirty="0"/>
              <a:t>	</a:t>
            </a:r>
          </a:p>
          <a:p>
            <a:r>
              <a:rPr lang="fr-CA" dirty="0"/>
              <a:t>	Etc.</a:t>
            </a:r>
          </a:p>
        </p:txBody>
      </p:sp>
      <p:sp>
        <p:nvSpPr>
          <p:cNvPr id="18" name="Espace réservé du texte 3">
            <a:extLst>
              <a:ext uri="{FF2B5EF4-FFF2-40B4-BE49-F238E27FC236}">
                <a16:creationId xmlns:a16="http://schemas.microsoft.com/office/drawing/2014/main" id="{7A24967B-B429-FA59-444C-2C9AA5BB97A5}"/>
              </a:ext>
            </a:extLst>
          </p:cNvPr>
          <p:cNvSpPr>
            <a:spLocks noGrp="1"/>
          </p:cNvSpPr>
          <p:nvPr>
            <p:ph type="body" sz="quarter" idx="12"/>
          </p:nvPr>
        </p:nvSpPr>
        <p:spPr>
          <a:xfrm>
            <a:off x="952500" y="2286000"/>
            <a:ext cx="4838700" cy="315913"/>
          </a:xfrm>
        </p:spPr>
        <p:txBody>
          <a:bodyPr/>
          <a:lstStyle/>
          <a:p>
            <a:r>
              <a:rPr lang="fr-CA" dirty="0"/>
              <a:t>	Prendre les mesures nécessaires pour assurer la santé et la sécurité.</a:t>
            </a:r>
          </a:p>
        </p:txBody>
      </p:sp>
      <p:sp>
        <p:nvSpPr>
          <p:cNvPr id="21" name="Espace réservé du texte 5">
            <a:extLst>
              <a:ext uri="{FF2B5EF4-FFF2-40B4-BE49-F238E27FC236}">
                <a16:creationId xmlns:a16="http://schemas.microsoft.com/office/drawing/2014/main" id="{5C9BEDBE-52ED-4A7D-24E6-F638E1E2B953}"/>
              </a:ext>
            </a:extLst>
          </p:cNvPr>
          <p:cNvSpPr>
            <a:spLocks noGrp="1"/>
          </p:cNvSpPr>
          <p:nvPr>
            <p:ph type="body" sz="quarter" idx="14"/>
          </p:nvPr>
        </p:nvSpPr>
        <p:spPr>
          <a:xfrm>
            <a:off x="954088" y="3470275"/>
            <a:ext cx="4838700" cy="315913"/>
          </a:xfrm>
        </p:spPr>
        <p:txBody>
          <a:bodyPr/>
          <a:lstStyle/>
          <a:p>
            <a:r>
              <a:rPr lang="fr-CA" dirty="0"/>
              <a:t>	Méthodes et techniques sécuritaires.</a:t>
            </a:r>
          </a:p>
        </p:txBody>
      </p:sp>
    </p:spTree>
    <p:extLst>
      <p:ext uri="{BB962C8B-B14F-4D97-AF65-F5344CB8AC3E}">
        <p14:creationId xmlns:p14="http://schemas.microsoft.com/office/powerpoint/2010/main" val="301611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CD657E5-4675-E84E-840E-4F6D4868C5A9}"/>
              </a:ext>
            </a:extLst>
          </p:cNvPr>
          <p:cNvSpPr>
            <a:spLocks noGrp="1"/>
          </p:cNvSpPr>
          <p:nvPr>
            <p:ph type="body" idx="1"/>
          </p:nvPr>
        </p:nvSpPr>
        <p:spPr/>
        <p:txBody>
          <a:bodyPr rtlCol="0"/>
          <a:lstStyle/>
          <a:p>
            <a:pPr rtl="0"/>
            <a:r>
              <a:rPr lang="fr-CA" dirty="0"/>
              <a:t>Droit de refus </a:t>
            </a:r>
          </a:p>
        </p:txBody>
      </p:sp>
      <p:sp>
        <p:nvSpPr>
          <p:cNvPr id="5" name="Espace réservé du contenu 4">
            <a:extLst>
              <a:ext uri="{FF2B5EF4-FFF2-40B4-BE49-F238E27FC236}">
                <a16:creationId xmlns:a16="http://schemas.microsoft.com/office/drawing/2014/main" id="{0B4B9306-DDC0-AD4F-A9C2-739C6AEB0172}"/>
              </a:ext>
            </a:extLst>
          </p:cNvPr>
          <p:cNvSpPr>
            <a:spLocks noGrp="1"/>
          </p:cNvSpPr>
          <p:nvPr>
            <p:ph sz="half" idx="2"/>
          </p:nvPr>
        </p:nvSpPr>
        <p:spPr>
          <a:xfrm>
            <a:off x="964023" y="2786446"/>
            <a:ext cx="4827178" cy="1942138"/>
          </a:xfrm>
        </p:spPr>
        <p:txBody>
          <a:bodyPr rtlCol="0"/>
          <a:lstStyle/>
          <a:p>
            <a:pPr rtl="0"/>
            <a:r>
              <a:rPr lang="fr-CA" sz="1800" dirty="0"/>
              <a:t>Consultez votre conseiller syndical, le cas échéant.</a:t>
            </a:r>
          </a:p>
          <a:p>
            <a:pPr rtl="0"/>
            <a:endParaRPr lang="fr-CA" dirty="0"/>
          </a:p>
          <a:p>
            <a:pPr marL="0" indent="0" rtl="0">
              <a:buNone/>
            </a:pPr>
            <a:endParaRPr lang="fr-CA" dirty="0"/>
          </a:p>
          <a:p>
            <a:pPr rtl="0"/>
            <a:endParaRPr lang="fr-CA" dirty="0"/>
          </a:p>
        </p:txBody>
      </p:sp>
      <p:sp>
        <p:nvSpPr>
          <p:cNvPr id="4" name="Espace réservé au texte 3">
            <a:extLst>
              <a:ext uri="{FF2B5EF4-FFF2-40B4-BE49-F238E27FC236}">
                <a16:creationId xmlns:a16="http://schemas.microsoft.com/office/drawing/2014/main" id="{6AF03CC0-7DA0-ED4F-B612-580E138D588A}"/>
              </a:ext>
            </a:extLst>
          </p:cNvPr>
          <p:cNvSpPr>
            <a:spLocks noGrp="1"/>
          </p:cNvSpPr>
          <p:nvPr>
            <p:ph type="body" idx="10"/>
          </p:nvPr>
        </p:nvSpPr>
        <p:spPr/>
        <p:txBody>
          <a:bodyPr rtlCol="0"/>
          <a:lstStyle/>
          <a:p>
            <a:pPr rtl="0"/>
            <a:r>
              <a:rPr lang="fr-CA" dirty="0"/>
              <a:t>Retrait préventif</a:t>
            </a:r>
          </a:p>
        </p:txBody>
      </p:sp>
      <p:sp>
        <p:nvSpPr>
          <p:cNvPr id="6" name="Espace réservé au contenu 5">
            <a:extLst>
              <a:ext uri="{FF2B5EF4-FFF2-40B4-BE49-F238E27FC236}">
                <a16:creationId xmlns:a16="http://schemas.microsoft.com/office/drawing/2014/main" id="{B7D8EEE0-6E1C-9F47-936F-25FCC2FC368C}"/>
              </a:ext>
            </a:extLst>
          </p:cNvPr>
          <p:cNvSpPr>
            <a:spLocks noGrp="1"/>
          </p:cNvSpPr>
          <p:nvPr>
            <p:ph sz="half" idx="13"/>
          </p:nvPr>
        </p:nvSpPr>
        <p:spPr>
          <a:xfrm>
            <a:off x="6362700" y="2786446"/>
            <a:ext cx="4756241" cy="1942138"/>
          </a:xfrm>
        </p:spPr>
        <p:txBody>
          <a:bodyPr rtlCol="0"/>
          <a:lstStyle/>
          <a:p>
            <a:r>
              <a:rPr lang="fr-CA" sz="1800" dirty="0"/>
              <a:t>Pour une travailleuse enceinte ou qui allaite ou pour un travailleur exposé à un contaminant;</a:t>
            </a:r>
            <a:endParaRPr lang="fr-FR" sz="1800" dirty="0"/>
          </a:p>
          <a:p>
            <a:r>
              <a:rPr lang="fr-CA" sz="1800" dirty="0"/>
              <a:t>Consultez votre conseiller syndical, le cas échéant.</a:t>
            </a:r>
            <a:endParaRPr lang="fr-CA" dirty="0"/>
          </a:p>
        </p:txBody>
      </p:sp>
      <p:sp>
        <p:nvSpPr>
          <p:cNvPr id="10" name="Titre 1">
            <a:extLst>
              <a:ext uri="{FF2B5EF4-FFF2-40B4-BE49-F238E27FC236}">
                <a16:creationId xmlns:a16="http://schemas.microsoft.com/office/drawing/2014/main" id="{9DA4CCE4-BB7D-F6E7-6807-487D94FC20DC}"/>
              </a:ext>
            </a:extLst>
          </p:cNvPr>
          <p:cNvSpPr>
            <a:spLocks noGrp="1"/>
          </p:cNvSpPr>
          <p:nvPr>
            <p:ph type="title"/>
          </p:nvPr>
        </p:nvSpPr>
        <p:spPr>
          <a:xfrm>
            <a:off x="963613" y="879474"/>
            <a:ext cx="9412287" cy="860425"/>
          </a:xfrm>
        </p:spPr>
        <p:txBody>
          <a:bodyPr rtlCol="0">
            <a:normAutofit fontScale="90000"/>
          </a:bodyPr>
          <a:lstStyle/>
          <a:p>
            <a:pPr rtl="0"/>
            <a:r>
              <a:rPr lang="fr-CA" dirty="0"/>
              <a:t>Droits des travailleuses et travailleurs </a:t>
            </a:r>
          </a:p>
        </p:txBody>
      </p:sp>
    </p:spTree>
    <p:extLst>
      <p:ext uri="{BB962C8B-B14F-4D97-AF65-F5344CB8AC3E}">
        <p14:creationId xmlns:p14="http://schemas.microsoft.com/office/powerpoint/2010/main" val="76767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F8803-25E2-BB94-E66E-71BEE99FE6F0}"/>
              </a:ext>
            </a:extLst>
          </p:cNvPr>
          <p:cNvSpPr>
            <a:spLocks noGrp="1"/>
          </p:cNvSpPr>
          <p:nvPr>
            <p:ph type="title"/>
          </p:nvPr>
        </p:nvSpPr>
        <p:spPr>
          <a:xfrm>
            <a:off x="964023" y="879063"/>
            <a:ext cx="8256177" cy="610863"/>
          </a:xfrm>
        </p:spPr>
        <p:txBody>
          <a:bodyPr>
            <a:normAutofit fontScale="90000"/>
          </a:bodyPr>
          <a:lstStyle/>
          <a:p>
            <a:r>
              <a:rPr lang="fr-CA" dirty="0"/>
              <a:t>La responsabilité des employeurs </a:t>
            </a:r>
          </a:p>
        </p:txBody>
      </p:sp>
      <p:sp>
        <p:nvSpPr>
          <p:cNvPr id="3" name="Espace réservé du texte 2">
            <a:extLst>
              <a:ext uri="{FF2B5EF4-FFF2-40B4-BE49-F238E27FC236}">
                <a16:creationId xmlns:a16="http://schemas.microsoft.com/office/drawing/2014/main" id="{06F41DC1-DD06-CBB2-7F15-4F5B8AED033F}"/>
              </a:ext>
            </a:extLst>
          </p:cNvPr>
          <p:cNvSpPr>
            <a:spLocks noGrp="1"/>
          </p:cNvSpPr>
          <p:nvPr>
            <p:ph type="body" idx="1"/>
          </p:nvPr>
        </p:nvSpPr>
        <p:spPr>
          <a:xfrm>
            <a:off x="964023" y="2387600"/>
            <a:ext cx="4827178" cy="1409700"/>
          </a:xfrm>
        </p:spPr>
        <p:txBody>
          <a:bodyPr>
            <a:normAutofit/>
          </a:bodyPr>
          <a:lstStyle/>
          <a:p>
            <a:r>
              <a:rPr lang="fr-CA" sz="3200" dirty="0"/>
              <a:t>La prévention </a:t>
            </a:r>
          </a:p>
        </p:txBody>
      </p:sp>
      <p:sp>
        <p:nvSpPr>
          <p:cNvPr id="4" name="Espace réservé du texte 3">
            <a:extLst>
              <a:ext uri="{FF2B5EF4-FFF2-40B4-BE49-F238E27FC236}">
                <a16:creationId xmlns:a16="http://schemas.microsoft.com/office/drawing/2014/main" id="{8372F437-1A4B-72A9-474A-308BE3D253F5}"/>
              </a:ext>
            </a:extLst>
          </p:cNvPr>
          <p:cNvSpPr>
            <a:spLocks noGrp="1"/>
          </p:cNvSpPr>
          <p:nvPr>
            <p:ph type="body" idx="10"/>
          </p:nvPr>
        </p:nvSpPr>
        <p:spPr>
          <a:xfrm>
            <a:off x="6371288" y="2387600"/>
            <a:ext cx="4764829" cy="1168400"/>
          </a:xfrm>
        </p:spPr>
        <p:txBody>
          <a:bodyPr>
            <a:normAutofit/>
          </a:bodyPr>
          <a:lstStyle/>
          <a:p>
            <a:r>
              <a:rPr lang="fr-CA" sz="3200" dirty="0"/>
              <a:t>L’indemnisation</a:t>
            </a:r>
            <a:r>
              <a:rPr lang="fr-CA" dirty="0"/>
              <a:t> </a:t>
            </a:r>
          </a:p>
        </p:txBody>
      </p:sp>
    </p:spTree>
    <p:extLst>
      <p:ext uri="{BB962C8B-B14F-4D97-AF65-F5344CB8AC3E}">
        <p14:creationId xmlns:p14="http://schemas.microsoft.com/office/powerpoint/2010/main" val="213703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118A1-CA7D-B4E7-446A-E7A0EA73BB47}"/>
              </a:ext>
            </a:extLst>
          </p:cNvPr>
          <p:cNvSpPr>
            <a:spLocks noGrp="1"/>
          </p:cNvSpPr>
          <p:nvPr>
            <p:ph type="title"/>
          </p:nvPr>
        </p:nvSpPr>
        <p:spPr>
          <a:xfrm>
            <a:off x="2260600" y="1397000"/>
            <a:ext cx="5835742" cy="4369471"/>
          </a:xfrm>
        </p:spPr>
        <p:txBody>
          <a:bodyPr>
            <a:normAutofit/>
          </a:bodyPr>
          <a:lstStyle/>
          <a:p>
            <a:r>
              <a:rPr lang="fr-CA" sz="4000" b="1" dirty="0">
                <a:solidFill>
                  <a:schemeClr val="tx2"/>
                </a:solidFill>
              </a:rPr>
              <a:t>Rôle du syndicat </a:t>
            </a:r>
            <a:br>
              <a:rPr lang="fr-CA" sz="2000" b="1" dirty="0">
                <a:solidFill>
                  <a:srgbClr val="0070C0"/>
                </a:solidFill>
              </a:rPr>
            </a:br>
            <a:br>
              <a:rPr lang="fr-CA" sz="2000" dirty="0"/>
            </a:br>
            <a:r>
              <a:rPr lang="fr-CA" sz="2000" dirty="0"/>
              <a:t>Un engagement envers les autres.</a:t>
            </a:r>
            <a:br>
              <a:rPr lang="fr-CA" sz="2000" dirty="0"/>
            </a:br>
            <a:br>
              <a:rPr lang="fr-CA" sz="2000" dirty="0"/>
            </a:br>
            <a:r>
              <a:rPr lang="fr-CA" sz="2000" dirty="0"/>
              <a:t>Veiller au respect de la santé et de la sécurité des membres dans leur environnement de travail.</a:t>
            </a:r>
            <a:br>
              <a:rPr lang="fr-CA" sz="2000" dirty="0"/>
            </a:br>
            <a:br>
              <a:rPr lang="fr-CA" sz="2000" dirty="0"/>
            </a:br>
            <a:r>
              <a:rPr lang="fr-CA" sz="2000" dirty="0"/>
              <a:t>Faire en sorte que cette préoccupation soit largement partagée.</a:t>
            </a:r>
            <a:br>
              <a:rPr lang="fr-CA" sz="2000" dirty="0"/>
            </a:br>
            <a:br>
              <a:rPr lang="fr-CA" sz="2000" dirty="0"/>
            </a:br>
            <a:r>
              <a:rPr lang="fr-CA" sz="2000" dirty="0"/>
              <a:t>Écouter et informer.</a:t>
            </a:r>
          </a:p>
        </p:txBody>
      </p:sp>
    </p:spTree>
    <p:extLst>
      <p:ext uri="{BB962C8B-B14F-4D97-AF65-F5344CB8AC3E}">
        <p14:creationId xmlns:p14="http://schemas.microsoft.com/office/powerpoint/2010/main" val="55701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CA8C5-9203-28B7-3CFD-E0EFB31FBB13}"/>
              </a:ext>
            </a:extLst>
          </p:cNvPr>
          <p:cNvSpPr>
            <a:spLocks noGrp="1"/>
          </p:cNvSpPr>
          <p:nvPr>
            <p:ph type="title"/>
          </p:nvPr>
        </p:nvSpPr>
        <p:spPr>
          <a:xfrm>
            <a:off x="1708149" y="134754"/>
            <a:ext cx="9274275" cy="6468177"/>
          </a:xfrm>
        </p:spPr>
        <p:txBody>
          <a:bodyPr>
            <a:normAutofit fontScale="90000"/>
          </a:bodyPr>
          <a:lstStyle/>
          <a:p>
            <a:br>
              <a:rPr lang="fr-CA" sz="2800" dirty="0"/>
            </a:br>
            <a:br>
              <a:rPr lang="fr-CA" sz="2800" dirty="0"/>
            </a:br>
            <a:br>
              <a:rPr lang="fr-CA" sz="2800" dirty="0"/>
            </a:br>
            <a:r>
              <a:rPr lang="fr-CA" sz="4400" b="1" dirty="0">
                <a:solidFill>
                  <a:schemeClr val="tx2"/>
                </a:solidFill>
              </a:rPr>
              <a:t>Responsabilités syndicales </a:t>
            </a:r>
            <a:br>
              <a:rPr lang="fr-CA" sz="2800" dirty="0"/>
            </a:br>
            <a:br>
              <a:rPr lang="fr-CA" sz="2800" dirty="0"/>
            </a:br>
            <a:r>
              <a:rPr lang="fr-CA" sz="2200" dirty="0"/>
              <a:t>Exercer un leadership et mobiliser. </a:t>
            </a:r>
            <a:br>
              <a:rPr lang="fr-CA" sz="2200" dirty="0"/>
            </a:br>
            <a:br>
              <a:rPr lang="fr-CA" sz="2200" dirty="0"/>
            </a:br>
            <a:r>
              <a:rPr lang="fr-CA" sz="2200" dirty="0"/>
              <a:t>Préparer et participer aux rencontres paritaires, </a:t>
            </a:r>
            <a:br>
              <a:rPr lang="fr-CA" sz="2200" dirty="0"/>
            </a:br>
            <a:br>
              <a:rPr lang="fr-CA" sz="2200" dirty="0"/>
            </a:br>
            <a:r>
              <a:rPr lang="fr-CA" sz="2200" dirty="0"/>
              <a:t>Déléguer et négocier, connaître les lois et règlements, participer aux formations.</a:t>
            </a:r>
            <a:br>
              <a:rPr lang="fr-CA" sz="2200" dirty="0"/>
            </a:br>
            <a:br>
              <a:rPr lang="fr-CA" sz="2200" dirty="0"/>
            </a:br>
            <a:r>
              <a:rPr lang="fr-CA" sz="2200" dirty="0"/>
              <a:t>Identifier les risques et les situations dangereuses, </a:t>
            </a:r>
            <a:br>
              <a:rPr lang="fr-CA" sz="2200" dirty="0"/>
            </a:br>
            <a:br>
              <a:rPr lang="fr-CA" sz="2200" dirty="0"/>
            </a:br>
            <a:r>
              <a:rPr lang="fr-CA" sz="2200" dirty="0"/>
              <a:t>Analyser les postes de travail, les risques psychosociaux et la violence, etc.</a:t>
            </a:r>
            <a:br>
              <a:rPr lang="fr-CA" sz="2200" dirty="0">
                <a:solidFill>
                  <a:schemeClr val="bg1"/>
                </a:solidFill>
              </a:rPr>
            </a:br>
            <a:br>
              <a:rPr lang="fr-CA" sz="2200" dirty="0">
                <a:solidFill>
                  <a:schemeClr val="bg1"/>
                </a:solidFill>
              </a:rPr>
            </a:br>
            <a:r>
              <a:rPr lang="fr-CA" sz="2200" dirty="0">
                <a:solidFill>
                  <a:schemeClr val="bg1"/>
                </a:solidFill>
              </a:rPr>
              <a:t>Suggérer et  provoquer des changements.</a:t>
            </a:r>
            <a:br>
              <a:rPr lang="fr-CA" sz="2200" dirty="0"/>
            </a:br>
            <a:br>
              <a:rPr lang="fr-CA" sz="2200" dirty="0"/>
            </a:br>
            <a:endParaRPr lang="fr-CA" sz="2200" dirty="0"/>
          </a:p>
        </p:txBody>
      </p:sp>
    </p:spTree>
    <p:extLst>
      <p:ext uri="{BB962C8B-B14F-4D97-AF65-F5344CB8AC3E}">
        <p14:creationId xmlns:p14="http://schemas.microsoft.com/office/powerpoint/2010/main" val="67687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fr-CA" dirty="0"/>
              <a:t>Introduction</a:t>
            </a:r>
          </a:p>
        </p:txBody>
      </p:sp>
      <p:sp>
        <p:nvSpPr>
          <p:cNvPr id="4" name="Espace réservé au texte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r>
              <a:rPr lang="fr-CA" sz="2400" dirty="0"/>
              <a:t>La prévention est l’affaire de tous. Chaque personne est responsable de faire en sorte que son milieu de travail soit sain et sécuritaire. </a:t>
            </a:r>
          </a:p>
          <a:p>
            <a:r>
              <a:rPr lang="fr-CA" sz="2400" dirty="0"/>
              <a:t>Pour ce faire, il se doit de conscientiser ses collègues face à l’importance de la santé et sécurité au travail.</a:t>
            </a:r>
          </a:p>
        </p:txBody>
      </p:sp>
      <p:pic>
        <p:nvPicPr>
          <p:cNvPr id="53" name="Espace réservé d’image 52" descr="Ampoules suspendu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93262-98FD-B53E-78FA-4B69935DAC15}"/>
              </a:ext>
            </a:extLst>
          </p:cNvPr>
          <p:cNvSpPr>
            <a:spLocks noGrp="1"/>
          </p:cNvSpPr>
          <p:nvPr>
            <p:ph type="title"/>
          </p:nvPr>
        </p:nvSpPr>
        <p:spPr>
          <a:xfrm>
            <a:off x="1649897" y="1451112"/>
            <a:ext cx="6261651" cy="4373217"/>
          </a:xfrm>
        </p:spPr>
        <p:txBody>
          <a:bodyPr>
            <a:normAutofit/>
          </a:bodyPr>
          <a:lstStyle/>
          <a:p>
            <a:r>
              <a:rPr lang="fr-CA"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Déclarez les accidents et les situations dangereuses ! </a:t>
            </a:r>
            <a:b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800" dirty="0">
                <a:solidFill>
                  <a:srgbClr val="000000"/>
                </a:solidFill>
                <a:effectLst/>
                <a:ea typeface="Calibri" panose="020F0502020204030204" pitchFamily="34" charset="0"/>
                <a:cs typeface="Times New Roman" panose="02020603050405020304" pitchFamily="18" charset="0"/>
              </a:rPr>
              <a:t>Toute condition habituelle n’est pas nécessairement normale. C’est pourquoi toute condition dangereuse doit être dénoncée.</a:t>
            </a:r>
            <a:br>
              <a:rPr lang="fr-CA" sz="1800" dirty="0">
                <a:solidFill>
                  <a:srgbClr val="000000"/>
                </a:solidFill>
                <a:effectLst/>
                <a:ea typeface="Calibri" panose="020F0502020204030204" pitchFamily="34" charset="0"/>
                <a:cs typeface="Times New Roman" panose="02020603050405020304" pitchFamily="18" charset="0"/>
              </a:rPr>
            </a:br>
            <a:br>
              <a:rPr lang="fr-CA" sz="1800" dirty="0">
                <a:solidFill>
                  <a:srgbClr val="000000"/>
                </a:solidFill>
                <a:effectLst/>
                <a:ea typeface="Calibri" panose="020F0502020204030204" pitchFamily="34" charset="0"/>
                <a:cs typeface="Times New Roman" panose="02020603050405020304" pitchFamily="18" charset="0"/>
              </a:rPr>
            </a:br>
            <a:b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fr-CA" sz="1800" dirty="0">
                <a:effectLst/>
                <a:latin typeface="Calibri" panose="020F0502020204030204" pitchFamily="34" charset="0"/>
                <a:ea typeface="Calibri" panose="020F0502020204030204" pitchFamily="34" charset="0"/>
                <a:cs typeface="Times New Roman" panose="02020603050405020304" pitchFamily="18" charset="0"/>
              </a:rPr>
            </a:br>
            <a:endParaRPr lang="fr-CA" dirty="0"/>
          </a:p>
        </p:txBody>
      </p:sp>
    </p:spTree>
    <p:extLst>
      <p:ext uri="{BB962C8B-B14F-4D97-AF65-F5344CB8AC3E}">
        <p14:creationId xmlns:p14="http://schemas.microsoft.com/office/powerpoint/2010/main" val="239606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9563E-5AAD-A69D-1748-90360BC7F6A5}"/>
              </a:ext>
            </a:extLst>
          </p:cNvPr>
          <p:cNvSpPr>
            <a:spLocks noGrp="1"/>
          </p:cNvSpPr>
          <p:nvPr>
            <p:ph type="title"/>
          </p:nvPr>
        </p:nvSpPr>
        <p:spPr>
          <a:xfrm>
            <a:off x="1636294" y="1376412"/>
            <a:ext cx="6323799" cy="5362211"/>
          </a:xfrm>
        </p:spPr>
        <p:txBody>
          <a:bodyPr>
            <a:normAutofit fontScale="90000"/>
          </a:bodyPr>
          <a:lstStyle/>
          <a:p>
            <a:r>
              <a:rPr lang="fr-CA" sz="3100" dirty="0">
                <a:solidFill>
                  <a:schemeClr val="tx2"/>
                </a:solidFill>
              </a:rPr>
              <a:t>L</a:t>
            </a:r>
            <a:r>
              <a:rPr lang="fr-CA" sz="3100" b="1" dirty="0">
                <a:solidFill>
                  <a:schemeClr val="tx2"/>
                </a:solidFill>
              </a:rPr>
              <a:t>oi modifiant le régime de la Santé et  la  sécurité au travail (LMRSST</a:t>
            </a:r>
            <a:r>
              <a:rPr lang="fr-CA" sz="3100" dirty="0">
                <a:solidFill>
                  <a:schemeClr val="tx2"/>
                </a:solidFill>
              </a:rPr>
              <a:t>)</a:t>
            </a:r>
            <a:br>
              <a:rPr lang="fr-CA" dirty="0">
                <a:solidFill>
                  <a:schemeClr val="tx2"/>
                </a:solidFill>
              </a:rPr>
            </a:br>
            <a:br>
              <a:rPr lang="fr-CA" dirty="0">
                <a:solidFill>
                  <a:schemeClr val="tx2"/>
                </a:solidFill>
              </a:rPr>
            </a:br>
            <a:r>
              <a:rPr lang="fr-CA" dirty="0">
                <a:solidFill>
                  <a:schemeClr val="tx2"/>
                </a:solidFill>
              </a:rPr>
              <a:t>« </a:t>
            </a:r>
            <a:r>
              <a:rPr lang="fr-CA" sz="2700" b="1" dirty="0">
                <a:solidFill>
                  <a:schemeClr val="accent1">
                    <a:lumMod val="50000"/>
                  </a:schemeClr>
                </a:solidFill>
              </a:rPr>
              <a:t>Ce n’est pas un choix c’est une obligation »</a:t>
            </a:r>
            <a:br>
              <a:rPr lang="fr-CA" sz="2700" dirty="0">
                <a:solidFill>
                  <a:schemeClr val="tx2"/>
                </a:solidFill>
              </a:rPr>
            </a:br>
            <a:br>
              <a:rPr lang="fr-CA" dirty="0"/>
            </a:br>
            <a:r>
              <a:rPr lang="fr-CA" dirty="0"/>
              <a:t>Représentant </a:t>
            </a:r>
            <a:r>
              <a:rPr lang="fr-CA"/>
              <a:t>en santé-sécurité </a:t>
            </a:r>
            <a:r>
              <a:rPr lang="fr-CA" b="1" dirty="0"/>
              <a:t>RSS</a:t>
            </a:r>
            <a:br>
              <a:rPr lang="fr-CA" dirty="0"/>
            </a:br>
            <a:r>
              <a:rPr lang="fr-CA" dirty="0"/>
              <a:t>ou agent de liaison </a:t>
            </a:r>
            <a:r>
              <a:rPr lang="fr-CA" b="1" dirty="0"/>
              <a:t>ALS</a:t>
            </a:r>
            <a:br>
              <a:rPr lang="fr-CA" dirty="0"/>
            </a:br>
            <a:br>
              <a:rPr lang="fr-CA" dirty="0"/>
            </a:br>
            <a:r>
              <a:rPr lang="fr-CA" dirty="0"/>
              <a:t>Comité santé-sécurité </a:t>
            </a:r>
            <a:r>
              <a:rPr lang="fr-CA" b="1" dirty="0"/>
              <a:t>CSS</a:t>
            </a:r>
            <a:br>
              <a:rPr lang="fr-CA" dirty="0"/>
            </a:br>
            <a:br>
              <a:rPr lang="fr-CA" dirty="0"/>
            </a:br>
            <a:r>
              <a:rPr lang="fr-CA" dirty="0"/>
              <a:t>Programme de prévention ou plan d’action</a:t>
            </a:r>
            <a:br>
              <a:rPr lang="fr-CA" b="1" dirty="0"/>
            </a:br>
            <a:br>
              <a:rPr lang="fr-CA" b="1" dirty="0"/>
            </a:br>
            <a:br>
              <a:rPr lang="fr-CA" dirty="0"/>
            </a:br>
            <a:endParaRPr lang="fr-CA" dirty="0"/>
          </a:p>
        </p:txBody>
      </p:sp>
    </p:spTree>
    <p:extLst>
      <p:ext uri="{BB962C8B-B14F-4D97-AF65-F5344CB8AC3E}">
        <p14:creationId xmlns:p14="http://schemas.microsoft.com/office/powerpoint/2010/main" val="289107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3D98-3C30-4CFC-8643-C81E829C8C25}"/>
              </a:ext>
            </a:extLst>
          </p:cNvPr>
          <p:cNvSpPr>
            <a:spLocks noGrp="1"/>
          </p:cNvSpPr>
          <p:nvPr>
            <p:ph type="title"/>
          </p:nvPr>
        </p:nvSpPr>
        <p:spPr>
          <a:xfrm>
            <a:off x="6553200" y="2173658"/>
            <a:ext cx="2967317" cy="610863"/>
          </a:xfrm>
        </p:spPr>
        <p:txBody>
          <a:bodyPr rtlCol="0">
            <a:normAutofit/>
          </a:bodyPr>
          <a:lstStyle/>
          <a:p>
            <a:pPr rtl="0"/>
            <a:r>
              <a:rPr lang="fr-CA" dirty="0"/>
              <a:t>Le kit SST?</a:t>
            </a:r>
            <a:endParaRPr lang="fr-CA" sz="2000" dirty="0"/>
          </a:p>
        </p:txBody>
      </p:sp>
      <p:pic>
        <p:nvPicPr>
          <p:cNvPr id="13" name="Espace réservé de l’image 12" descr="Portrait d’un des membres de l’équipe">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3667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823E1-0B2F-FB4C-DD6C-60E65E4FA9DF}"/>
              </a:ext>
            </a:extLst>
          </p:cNvPr>
          <p:cNvSpPr>
            <a:spLocks noGrp="1"/>
          </p:cNvSpPr>
          <p:nvPr>
            <p:ph type="title"/>
          </p:nvPr>
        </p:nvSpPr>
        <p:spPr>
          <a:xfrm>
            <a:off x="2108200" y="1816100"/>
            <a:ext cx="8407400" cy="4521200"/>
          </a:xfrm>
        </p:spPr>
        <p:txBody>
          <a:bodyPr>
            <a:normAutofit fontScale="90000"/>
          </a:bodyPr>
          <a:lstStyle/>
          <a:p>
            <a:r>
              <a:rPr lang="fr-CA" sz="4400" b="1" dirty="0">
                <a:solidFill>
                  <a:schemeClr val="tx2"/>
                </a:solidFill>
              </a:rPr>
              <a:t>Outils et ressources</a:t>
            </a:r>
            <a:br>
              <a:rPr lang="fr-CA" dirty="0"/>
            </a:br>
            <a:br>
              <a:rPr lang="fr-CA" dirty="0"/>
            </a:br>
            <a:r>
              <a:rPr lang="fr-CA" sz="2200" dirty="0"/>
              <a:t>Votre conseiller de la FSSS</a:t>
            </a:r>
            <a:br>
              <a:rPr lang="fr-CA" sz="2200" dirty="0"/>
            </a:br>
            <a:br>
              <a:rPr lang="fr-CA" sz="2200" dirty="0"/>
            </a:br>
            <a:r>
              <a:rPr lang="fr-CA" sz="2200" dirty="0"/>
              <a:t>Votre conseiller à la défense des accidentés du service SSE de la CSN</a:t>
            </a:r>
            <a:br>
              <a:rPr lang="fr-CA" sz="2200" dirty="0"/>
            </a:br>
            <a:br>
              <a:rPr lang="fr-CA" sz="2200" dirty="0"/>
            </a:br>
            <a:r>
              <a:rPr lang="fr-CA" sz="2200" dirty="0"/>
              <a:t>FSSS: https://fsss.qc.ca/grands-dossiers/sante-securite/</a:t>
            </a:r>
            <a:br>
              <a:rPr lang="fr-CA" sz="2200" dirty="0"/>
            </a:br>
            <a:br>
              <a:rPr lang="fr-CA" sz="2200" dirty="0"/>
            </a:br>
            <a:r>
              <a:rPr lang="fr-CA" sz="2200" dirty="0"/>
              <a:t>Portail formation CSN https://formationsst.csn.info/</a:t>
            </a:r>
            <a:br>
              <a:rPr lang="fr-CA" sz="2200" dirty="0"/>
            </a:br>
            <a:br>
              <a:rPr lang="fr-CA" sz="2200" dirty="0"/>
            </a:br>
            <a:r>
              <a:rPr lang="fr-CA" sz="2200" dirty="0"/>
              <a:t>ASSTAS: http://asstsas.qc.ca/  </a:t>
            </a:r>
            <a:br>
              <a:rPr lang="fr-CA" sz="2200" dirty="0"/>
            </a:br>
            <a:br>
              <a:rPr lang="fr-CA" sz="2200" dirty="0"/>
            </a:br>
            <a:r>
              <a:rPr lang="fr-CA" sz="2200" dirty="0"/>
              <a:t>CNESST: </a:t>
            </a:r>
            <a:r>
              <a:rPr lang="fr-CA" sz="2200" dirty="0">
                <a:hlinkClick r:id="rId2"/>
              </a:rPr>
              <a:t>https://www.cnesst.gouv.qc.ca/fr</a:t>
            </a:r>
            <a:br>
              <a:rPr lang="fr-CA" sz="2200" dirty="0"/>
            </a:br>
            <a:br>
              <a:rPr lang="fr-CA" sz="2200" dirty="0"/>
            </a:br>
            <a:br>
              <a:rPr lang="fr-CA" sz="2200" dirty="0"/>
            </a:br>
            <a:br>
              <a:rPr lang="fr-CA" dirty="0"/>
            </a:br>
            <a:br>
              <a:rPr lang="fr-CA" dirty="0"/>
            </a:br>
            <a:endParaRPr lang="fr-CA" dirty="0"/>
          </a:p>
        </p:txBody>
      </p:sp>
    </p:spTree>
    <p:extLst>
      <p:ext uri="{BB962C8B-B14F-4D97-AF65-F5344CB8AC3E}">
        <p14:creationId xmlns:p14="http://schemas.microsoft.com/office/powerpoint/2010/main" val="314085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6DE2-5A40-B563-DEE3-47541C429E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7F97CF-2D56-1963-2B84-80C71D257272}"/>
              </a:ext>
            </a:extLst>
          </p:cNvPr>
          <p:cNvSpPr>
            <a:spLocks noGrp="1"/>
          </p:cNvSpPr>
          <p:nvPr>
            <p:ph type="title"/>
          </p:nvPr>
        </p:nvSpPr>
        <p:spPr>
          <a:xfrm>
            <a:off x="2260600" y="1397000"/>
            <a:ext cx="5835742" cy="4369471"/>
          </a:xfrm>
        </p:spPr>
        <p:txBody>
          <a:bodyPr>
            <a:normAutofit/>
          </a:bodyPr>
          <a:lstStyle/>
          <a:p>
            <a:br>
              <a:rPr lang="fr-CA" sz="4000" b="1" dirty="0">
                <a:solidFill>
                  <a:schemeClr val="tx2"/>
                </a:solidFill>
              </a:rPr>
            </a:br>
            <a:br>
              <a:rPr lang="fr-CA" sz="4000" b="1" dirty="0">
                <a:solidFill>
                  <a:schemeClr val="tx2"/>
                </a:solidFill>
              </a:rPr>
            </a:br>
            <a:br>
              <a:rPr lang="fr-CA" sz="4000" b="1" dirty="0">
                <a:solidFill>
                  <a:schemeClr val="tx2"/>
                </a:solidFill>
              </a:rPr>
            </a:br>
            <a:r>
              <a:rPr lang="fr-CA" sz="5400" b="1" dirty="0">
                <a:solidFill>
                  <a:schemeClr val="tx2"/>
                </a:solidFill>
              </a:rPr>
              <a:t>Défaire les mythes</a:t>
            </a:r>
            <a:br>
              <a:rPr lang="fr-CA" sz="5400" b="1" dirty="0">
                <a:solidFill>
                  <a:srgbClr val="0070C0"/>
                </a:solidFill>
              </a:rPr>
            </a:br>
            <a:br>
              <a:rPr lang="fr-CA" sz="2000" dirty="0"/>
            </a:br>
            <a:br>
              <a:rPr lang="fr-CA" sz="2000" dirty="0"/>
            </a:br>
            <a:endParaRPr lang="fr-CA" sz="2000" dirty="0"/>
          </a:p>
        </p:txBody>
      </p:sp>
    </p:spTree>
    <p:extLst>
      <p:ext uri="{BB962C8B-B14F-4D97-AF65-F5344CB8AC3E}">
        <p14:creationId xmlns:p14="http://schemas.microsoft.com/office/powerpoint/2010/main" val="270638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B4B48-9294-E9B5-2584-236C46609A98}"/>
              </a:ext>
            </a:extLst>
          </p:cNvPr>
          <p:cNvSpPr>
            <a:spLocks noGrp="1"/>
          </p:cNvSpPr>
          <p:nvPr>
            <p:ph type="title"/>
          </p:nvPr>
        </p:nvSpPr>
        <p:spPr>
          <a:xfrm>
            <a:off x="1890236" y="2890271"/>
            <a:ext cx="6300996" cy="1516566"/>
          </a:xfrm>
        </p:spPr>
        <p:txBody>
          <a:bodyPr>
            <a:normAutofit fontScale="90000"/>
          </a:bodyPr>
          <a:lstStyle/>
          <a:p>
            <a:r>
              <a:rPr lang="fr-CA" b="1" dirty="0"/>
              <a:t>Quel est le délai pour aller voir un médecin après un accident de travail?</a:t>
            </a:r>
            <a:br>
              <a:rPr lang="fr-CA" b="1" dirty="0"/>
            </a:br>
            <a:br>
              <a:rPr lang="fr-CA" b="1" dirty="0"/>
            </a:br>
            <a:r>
              <a:rPr lang="fr-CA" dirty="0"/>
              <a:t>A- 24 heures</a:t>
            </a:r>
            <a:br>
              <a:rPr lang="fr-CA" dirty="0"/>
            </a:br>
            <a:r>
              <a:rPr lang="fr-CA" dirty="0"/>
              <a:t>B- 48 heures</a:t>
            </a:r>
            <a:br>
              <a:rPr lang="fr-CA" dirty="0"/>
            </a:br>
            <a:r>
              <a:rPr lang="fr-CA" dirty="0"/>
              <a:t>C- aucun délai </a:t>
            </a:r>
          </a:p>
        </p:txBody>
      </p:sp>
    </p:spTree>
    <p:extLst>
      <p:ext uri="{BB962C8B-B14F-4D97-AF65-F5344CB8AC3E}">
        <p14:creationId xmlns:p14="http://schemas.microsoft.com/office/powerpoint/2010/main" val="82262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E5905-2DB7-8340-F648-2A5A31B5210E}"/>
              </a:ext>
            </a:extLst>
          </p:cNvPr>
          <p:cNvSpPr>
            <a:spLocks noGrp="1"/>
          </p:cNvSpPr>
          <p:nvPr>
            <p:ph type="title"/>
          </p:nvPr>
        </p:nvSpPr>
        <p:spPr>
          <a:xfrm>
            <a:off x="1656272" y="2810107"/>
            <a:ext cx="7193813" cy="1237786"/>
          </a:xfrm>
        </p:spPr>
        <p:txBody>
          <a:bodyPr>
            <a:normAutofit fontScale="90000"/>
          </a:bodyPr>
          <a:lstStyle/>
          <a:p>
            <a:r>
              <a:rPr lang="fr-CA" b="1" dirty="0"/>
              <a:t>J’ai subi un accident de travail, suis-je automatiquement </a:t>
            </a:r>
            <a:r>
              <a:rPr lang="fr-CA" b="1" dirty="0" err="1"/>
              <a:t>accepté-e</a:t>
            </a:r>
            <a:r>
              <a:rPr lang="fr-CA" b="1" dirty="0"/>
              <a:t> à la CNESST ?</a:t>
            </a:r>
            <a:br>
              <a:rPr lang="fr-CA" b="1" dirty="0"/>
            </a:br>
            <a:br>
              <a:rPr lang="fr-CA" dirty="0"/>
            </a:br>
            <a:r>
              <a:rPr lang="fr-CA" dirty="0"/>
              <a:t>Oui</a:t>
            </a:r>
            <a:br>
              <a:rPr lang="fr-CA" dirty="0"/>
            </a:br>
            <a:r>
              <a:rPr lang="fr-CA" dirty="0"/>
              <a:t>Non</a:t>
            </a:r>
          </a:p>
        </p:txBody>
      </p:sp>
    </p:spTree>
    <p:extLst>
      <p:ext uri="{BB962C8B-B14F-4D97-AF65-F5344CB8AC3E}">
        <p14:creationId xmlns:p14="http://schemas.microsoft.com/office/powerpoint/2010/main" val="386408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9A4C0-B401-B2FD-2199-B07E7BF7D169}"/>
              </a:ext>
            </a:extLst>
          </p:cNvPr>
          <p:cNvSpPr>
            <a:spLocks noGrp="1"/>
          </p:cNvSpPr>
          <p:nvPr>
            <p:ph type="title"/>
          </p:nvPr>
        </p:nvSpPr>
        <p:spPr>
          <a:xfrm>
            <a:off x="1621943" y="2397512"/>
            <a:ext cx="6719169" cy="3000969"/>
          </a:xfrm>
        </p:spPr>
        <p:txBody>
          <a:bodyPr>
            <a:normAutofit fontScale="90000"/>
          </a:bodyPr>
          <a:lstStyle/>
          <a:p>
            <a:br>
              <a:rPr lang="fr-CA" dirty="0"/>
            </a:br>
            <a:r>
              <a:rPr lang="fr-CA" b="1" dirty="0"/>
              <a:t>Je me suis blessé au travail dû à une erreur que j’ai faite. Suis-je </a:t>
            </a:r>
            <a:r>
              <a:rPr lang="fr-CA" b="1" dirty="0" err="1"/>
              <a:t>indemnisé-e</a:t>
            </a:r>
            <a:r>
              <a:rPr lang="fr-CA" b="1" dirty="0"/>
              <a:t> par la CNESST ?</a:t>
            </a:r>
            <a:br>
              <a:rPr lang="fr-CA" b="1" dirty="0"/>
            </a:br>
            <a:br>
              <a:rPr lang="fr-CA" dirty="0"/>
            </a:br>
            <a:r>
              <a:rPr lang="fr-CA" dirty="0"/>
              <a:t>Oui</a:t>
            </a:r>
            <a:br>
              <a:rPr lang="fr-CA" dirty="0"/>
            </a:br>
            <a:r>
              <a:rPr lang="fr-CA" dirty="0"/>
              <a:t>Non</a:t>
            </a:r>
            <a:br>
              <a:rPr lang="fr-CA" dirty="0"/>
            </a:br>
            <a:endParaRPr lang="fr-CA" dirty="0"/>
          </a:p>
        </p:txBody>
      </p:sp>
    </p:spTree>
    <p:extLst>
      <p:ext uri="{BB962C8B-B14F-4D97-AF65-F5344CB8AC3E}">
        <p14:creationId xmlns:p14="http://schemas.microsoft.com/office/powerpoint/2010/main" val="382510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F63E1-A201-A03F-356D-2BFA2C4147D1}"/>
              </a:ext>
            </a:extLst>
          </p:cNvPr>
          <p:cNvSpPr>
            <a:spLocks noGrp="1"/>
          </p:cNvSpPr>
          <p:nvPr>
            <p:ph type="title"/>
          </p:nvPr>
        </p:nvSpPr>
        <p:spPr>
          <a:xfrm>
            <a:off x="1634599" y="2408032"/>
            <a:ext cx="6401357" cy="2789095"/>
          </a:xfrm>
        </p:spPr>
        <p:txBody>
          <a:bodyPr/>
          <a:lstStyle/>
          <a:p>
            <a:r>
              <a:rPr lang="fr-CA" b="1" dirty="0"/>
              <a:t>Mon syndicat doit-il obligatoirement me représenter dans mes démarches et recours en lien avec la SST?</a:t>
            </a:r>
            <a:br>
              <a:rPr lang="fr-CA" b="1" dirty="0"/>
            </a:br>
            <a:br>
              <a:rPr lang="fr-CA" dirty="0"/>
            </a:br>
            <a:r>
              <a:rPr lang="fr-CA" dirty="0"/>
              <a:t>Oui </a:t>
            </a:r>
            <a:br>
              <a:rPr lang="fr-CA" dirty="0"/>
            </a:br>
            <a:r>
              <a:rPr lang="fr-CA" dirty="0"/>
              <a:t>Non</a:t>
            </a:r>
          </a:p>
        </p:txBody>
      </p:sp>
    </p:spTree>
    <p:extLst>
      <p:ext uri="{BB962C8B-B14F-4D97-AF65-F5344CB8AC3E}">
        <p14:creationId xmlns:p14="http://schemas.microsoft.com/office/powerpoint/2010/main" val="7520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973FE-72F7-9B1E-E3AD-564338DFE185}"/>
              </a:ext>
            </a:extLst>
          </p:cNvPr>
          <p:cNvSpPr>
            <a:spLocks noGrp="1"/>
          </p:cNvSpPr>
          <p:nvPr>
            <p:ph type="title"/>
          </p:nvPr>
        </p:nvSpPr>
        <p:spPr>
          <a:xfrm>
            <a:off x="1862254" y="3062378"/>
            <a:ext cx="7449014" cy="2704094"/>
          </a:xfrm>
        </p:spPr>
        <p:txBody>
          <a:bodyPr/>
          <a:lstStyle/>
          <a:p>
            <a:r>
              <a:rPr lang="fr-CA" b="1" dirty="0"/>
              <a:t>La CNESST est-elle financée par nos impôts?</a:t>
            </a:r>
            <a:br>
              <a:rPr lang="fr-CA" b="1" dirty="0"/>
            </a:br>
            <a:br>
              <a:rPr lang="fr-CA" dirty="0"/>
            </a:br>
            <a:r>
              <a:rPr lang="fr-CA" dirty="0"/>
              <a:t>A- oui par le gouvernement</a:t>
            </a:r>
            <a:br>
              <a:rPr lang="fr-CA" dirty="0"/>
            </a:br>
            <a:r>
              <a:rPr lang="fr-CA" dirty="0"/>
              <a:t>B- par les cotisations employeurs/travailleurs </a:t>
            </a:r>
            <a:br>
              <a:rPr lang="fr-CA" dirty="0"/>
            </a:br>
            <a:r>
              <a:rPr lang="fr-CA" dirty="0"/>
              <a:t>C- par les employeurs</a:t>
            </a:r>
          </a:p>
        </p:txBody>
      </p:sp>
    </p:spTree>
    <p:extLst>
      <p:ext uri="{BB962C8B-B14F-4D97-AF65-F5344CB8AC3E}">
        <p14:creationId xmlns:p14="http://schemas.microsoft.com/office/powerpoint/2010/main" val="76315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001A1-F785-4D2B-99A7-0F2C42031486}"/>
              </a:ext>
            </a:extLst>
          </p:cNvPr>
          <p:cNvSpPr>
            <a:spLocks noGrp="1"/>
          </p:cNvSpPr>
          <p:nvPr>
            <p:ph type="title"/>
          </p:nvPr>
        </p:nvSpPr>
        <p:spPr>
          <a:xfrm>
            <a:off x="1694985" y="2877015"/>
            <a:ext cx="6401356" cy="2889456"/>
          </a:xfrm>
        </p:spPr>
        <p:txBody>
          <a:bodyPr/>
          <a:lstStyle/>
          <a:p>
            <a:r>
              <a:rPr lang="fr-CA" b="1" dirty="0"/>
              <a:t>L’employeur a-t-il accès à mon dossier médical détenu par la CNESST, sans mon autorisation?</a:t>
            </a:r>
            <a:br>
              <a:rPr lang="fr-CA" b="1" dirty="0"/>
            </a:br>
            <a:br>
              <a:rPr lang="fr-CA" dirty="0"/>
            </a:br>
            <a:r>
              <a:rPr lang="fr-CA" dirty="0"/>
              <a:t>Oui</a:t>
            </a:r>
            <a:br>
              <a:rPr lang="fr-CA" dirty="0"/>
            </a:br>
            <a:r>
              <a:rPr lang="fr-CA" dirty="0"/>
              <a:t>Non (c'est confidentiel)</a:t>
            </a:r>
          </a:p>
        </p:txBody>
      </p:sp>
    </p:spTree>
    <p:extLst>
      <p:ext uri="{BB962C8B-B14F-4D97-AF65-F5344CB8AC3E}">
        <p14:creationId xmlns:p14="http://schemas.microsoft.com/office/powerpoint/2010/main" val="1434651500"/>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0_TF78853419_Win32" id="{DE73370E-63C2-489E-9C2B-E686B17D6FBC}" vid="{4BB6D4DD-AE89-41B1-81F1-266054F8C96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5886</TotalTime>
  <Words>977</Words>
  <Application>Microsoft Office PowerPoint</Application>
  <PresentationFormat>Grand écran</PresentationFormat>
  <Paragraphs>87</Paragraphs>
  <Slides>23</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Franklin Gothic Book</vt:lpstr>
      <vt:lpstr>Franklin Gothic Demi</vt:lpstr>
      <vt:lpstr>Google Sans</vt:lpstr>
      <vt:lpstr>Wingdings</vt:lpstr>
      <vt:lpstr>Theme1</vt:lpstr>
      <vt:lpstr>  ABC de la prévention </vt:lpstr>
      <vt:lpstr>Introduction</vt:lpstr>
      <vt:lpstr>   Défaire les mythes   </vt:lpstr>
      <vt:lpstr>Quel est le délai pour aller voir un médecin après un accident de travail?  A- 24 heures B- 48 heures C- aucun délai </vt:lpstr>
      <vt:lpstr>J’ai subi un accident de travail, suis-je automatiquement accepté-e à la CNESST ?  Oui Non</vt:lpstr>
      <vt:lpstr> Je me suis blessé au travail dû à une erreur que j’ai faite. Suis-je indemnisé-e par la CNESST ?  Oui Non </vt:lpstr>
      <vt:lpstr>Mon syndicat doit-il obligatoirement me représenter dans mes démarches et recours en lien avec la SST?  Oui  Non</vt:lpstr>
      <vt:lpstr>La CNESST est-elle financée par nos impôts?  A- oui par le gouvernement B- par les cotisations employeurs/travailleurs  C- par les employeurs</vt:lpstr>
      <vt:lpstr>L’employeur a-t-il accès à mon dossier médical détenu par la CNESST, sans mon autorisation?  Oui Non (c'est confidentiel)</vt:lpstr>
      <vt:lpstr>À quel endroit parle-t-on des règles de la prévention au travail?   A- la loi B- les conventions collectives</vt:lpstr>
      <vt:lpstr>Objectifs de la présentation </vt:lpstr>
      <vt:lpstr>Législation en matière de santé et sécurité au travail</vt:lpstr>
      <vt:lpstr>La SST dans notre organisation syndicale</vt:lpstr>
      <vt:lpstr>Obligations des travailleurs art.49 LSST</vt:lpstr>
      <vt:lpstr>Obligations  des employeurs art. 51 LSST</vt:lpstr>
      <vt:lpstr>Droits des travailleuses et travailleurs </vt:lpstr>
      <vt:lpstr>La responsabilité des employeurs </vt:lpstr>
      <vt:lpstr>Rôle du syndicat   Un engagement envers les autres.  Veiller au respect de la santé et de la sécurité des membres dans leur environnement de travail.  Faire en sorte que cette préoccupation soit largement partagée.  Écouter et informer.</vt:lpstr>
      <vt:lpstr>   Responsabilités syndicales   Exercer un leadership et mobiliser.   Préparer et participer aux rencontres paritaires,   Déléguer et négocier, connaître les lois et règlements, participer aux formations.  Identifier les risques et les situations dangereuses,   Analyser les postes de travail, les risques psychosociaux et la violence, etc.  Suggérer et  provoquer des changements.  </vt:lpstr>
      <vt:lpstr>Déclarez les accidents et les situations dangereuses !   Toute condition habituelle n’est pas nécessairement normale. C’est pourquoi toute condition dangereuse doit être dénoncée.    </vt:lpstr>
      <vt:lpstr>Loi modifiant le régime de la Santé et  la  sécurité au travail (LMRSST)  « Ce n’est pas un choix c’est une obligation »  Représentant en santé-sécurité RSS ou agent de liaison ALS  Comité santé-sécurité CSS  Programme de prévention ou plan d’action   </vt:lpstr>
      <vt:lpstr>Le kit SST?</vt:lpstr>
      <vt:lpstr>Outils et ressources  Votre conseiller de la FSSS  Votre conseiller à la défense des accidentés du service SSE de la CSN  FSSS: https://fsss.qc.ca/grands-dossiers/sante-securite/  Portail formation CSN https://formationsst.csn.info/  ASSTAS: http://asstsas.qc.ca/    CNESST: https://www.cnesst.gouv.qc.ca/fr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en santé et sécurité au travail</dc:title>
  <dc:creator>Mohamed Boussaïd</dc:creator>
  <cp:lastModifiedBy>Mohamed Boussaïd</cp:lastModifiedBy>
  <cp:revision>16</cp:revision>
  <dcterms:created xsi:type="dcterms:W3CDTF">2024-01-31T17:27:18Z</dcterms:created>
  <dcterms:modified xsi:type="dcterms:W3CDTF">2026-01-27T13:29:11Z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