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notesMasterIdLst>
    <p:notesMasterId r:id="rId9"/>
  </p:notesMasterIdLst>
  <p:sldIdLst>
    <p:sldId id="256" r:id="rId2"/>
    <p:sldId id="265" r:id="rId3"/>
    <p:sldId id="277" r:id="rId4"/>
    <p:sldId id="279" r:id="rId5"/>
    <p:sldId id="281" r:id="rId6"/>
    <p:sldId id="280" r:id="rId7"/>
    <p:sldId id="262" r:id="rId8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BDD7A4FE-92B3-4C33-B83C-22A5B41D6E9E}">
          <p14:sldIdLst>
            <p14:sldId id="256"/>
            <p14:sldId id="265"/>
            <p14:sldId id="277"/>
            <p14:sldId id="279"/>
            <p14:sldId id="281"/>
            <p14:sldId id="280"/>
            <p14:sldId id="262"/>
          </p14:sldIdLst>
        </p14:section>
        <p14:section name="Section sans titre" id="{494B85FA-CB20-447F-97F4-199FF19CC9A5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CDD137-27F6-497B-B486-2E3A8242C3AA}" v="5" dt="2026-04-27T22:46:49.0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281" autoAdjust="0"/>
    <p:restoredTop sz="93655" autoAdjust="0"/>
  </p:normalViewPr>
  <p:slideViewPr>
    <p:cSldViewPr snapToGrid="0">
      <p:cViewPr varScale="1">
        <p:scale>
          <a:sx n="62" d="100"/>
          <a:sy n="62" d="100"/>
        </p:scale>
        <p:origin x="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Boussaïd" userId="f20337c1-ff65-4655-aa90-d34dfb3ed622" providerId="ADAL" clId="{3FCF44C7-7ABC-4FE4-AFD7-587369814C9D}"/>
    <pc:docChg chg="custSel modSld">
      <pc:chgData name="Mohamed Boussaïd" userId="f20337c1-ff65-4655-aa90-d34dfb3ed622" providerId="ADAL" clId="{3FCF44C7-7ABC-4FE4-AFD7-587369814C9D}" dt="2026-04-27T22:46:34.910" v="1" actId="313"/>
      <pc:docMkLst>
        <pc:docMk/>
      </pc:docMkLst>
      <pc:sldChg chg="modSp mod">
        <pc:chgData name="Mohamed Boussaïd" userId="f20337c1-ff65-4655-aa90-d34dfb3ed622" providerId="ADAL" clId="{3FCF44C7-7ABC-4FE4-AFD7-587369814C9D}" dt="2026-04-27T22:46:34.910" v="1" actId="313"/>
        <pc:sldMkLst>
          <pc:docMk/>
          <pc:sldMk cId="4202924958" sldId="256"/>
        </pc:sldMkLst>
        <pc:spChg chg="mod">
          <ac:chgData name="Mohamed Boussaïd" userId="f20337c1-ff65-4655-aa90-d34dfb3ed622" providerId="ADAL" clId="{3FCF44C7-7ABC-4FE4-AFD7-587369814C9D}" dt="2026-04-27T22:46:34.910" v="1" actId="313"/>
          <ac:spMkLst>
            <pc:docMk/>
            <pc:sldMk cId="4202924958" sldId="256"/>
            <ac:spMk id="3" creationId="{45991402-E7DE-F847-A9F8-1222160CA60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CF1CE6B-A0F3-4F3E-95AA-EBE9293DE21B}" type="datetimeFigureOut">
              <a:rPr lang="fr-CA" smtClean="0"/>
              <a:t>2026-04-27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E18A08C-BF5D-41C0-A45E-4033DC141E4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65174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FE96F-58E4-462B-AA4C-2604E850673F}" type="datetime1">
              <a:rPr lang="fr-CA" smtClean="0"/>
              <a:t>2026-04-27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34017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2B01A-2811-408F-95D5-90EDC68980BD}" type="datetime1">
              <a:rPr lang="fr-CA" smtClean="0"/>
              <a:t>2026-04-27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6228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23BCE-AA70-4181-ACF9-695D88089922}" type="datetime1">
              <a:rPr lang="fr-CA" smtClean="0"/>
              <a:t>2026-04-27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72062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6971-BE2D-4B95-8F13-776C7F24E9FF}" type="datetime1">
              <a:rPr lang="fr-CA" smtClean="0"/>
              <a:t>2026-04-27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64875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54CCC-C201-4D9B-B3B0-55D57D636BDC}" type="datetime1">
              <a:rPr lang="fr-CA" smtClean="0"/>
              <a:t>2026-04-27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93814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39ED-C5C9-4C9F-964E-A6ED28598514}" type="datetime1">
              <a:rPr lang="fr-CA" smtClean="0"/>
              <a:t>2026-04-27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42828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8053-8A66-4CA9-BC16-9784518E7642}" type="datetime1">
              <a:rPr lang="fr-CA" smtClean="0"/>
              <a:t>2026-04-27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9705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A0E3E-403F-4BF8-BB8A-D50CEC2F6A01}" type="datetime1">
              <a:rPr lang="fr-CA" smtClean="0"/>
              <a:t>2026-04-27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72664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10DAC-4B81-4548-ADDF-527CA95527BC}" type="datetime1">
              <a:rPr lang="fr-CA" smtClean="0"/>
              <a:t>2026-04-27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40024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839A-7338-4B4C-83E9-C6846A6FB3AB}" type="datetime1">
              <a:rPr lang="fr-CA" smtClean="0"/>
              <a:t>2026-04-27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62733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C63CC-BC86-4C81-891F-3CE45CA21600}" type="datetime1">
              <a:rPr lang="fr-CA" smtClean="0"/>
              <a:t>2026-04-27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77066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8A8CCE-7BE3-4434-92A1-41EBC1FD4FBC}" type="datetime1">
              <a:rPr lang="fr-CA" smtClean="0"/>
              <a:t>2026-04-27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59777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question-mark-concept-white-sign-213671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6" name="Rectangle 105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FEDB591-3461-C4F8-27F9-63AEECB438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6396" y="586855"/>
            <a:ext cx="4701620" cy="510022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Mardi SST </a:t>
            </a:r>
            <a:b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La déclaration au cœur de la </a:t>
            </a:r>
            <a:r>
              <a:rPr lang="en-US" sz="2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prévention</a:t>
            </a:r>
            <a: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en santé et sécurité au travail  </a:t>
            </a:r>
            <a:b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2500" u="sng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2500" u="sng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5991402-E7DE-F847-A9F8-1222160CA6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03158" y="143838"/>
            <a:ext cx="4862447" cy="645217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algn="l"/>
            <a:endParaRPr lang="en-US" sz="2000" b="1" dirty="0"/>
          </a:p>
          <a:p>
            <a:pPr algn="l"/>
            <a:endParaRPr lang="en-US" sz="2000" b="1" dirty="0"/>
          </a:p>
          <a:p>
            <a:pPr algn="l"/>
            <a:r>
              <a:rPr lang="en-US" sz="2000" b="1" dirty="0"/>
              <a:t>Mardi 28 Avril 2026</a:t>
            </a:r>
          </a:p>
          <a:p>
            <a:pPr algn="l"/>
            <a:endParaRPr lang="en-US" sz="2000" b="1" dirty="0"/>
          </a:p>
          <a:p>
            <a:pPr algn="l"/>
            <a:r>
              <a:rPr lang="en-US" sz="1600" b="1" dirty="0"/>
              <a:t>Présentation : </a:t>
            </a:r>
            <a:endParaRPr lang="en-US" sz="1600" dirty="0"/>
          </a:p>
          <a:p>
            <a:pPr algn="l"/>
            <a:r>
              <a:rPr lang="en-US" sz="1600" dirty="0"/>
              <a:t>Judith Huot, VP de la FSSS </a:t>
            </a:r>
          </a:p>
          <a:p>
            <a:pPr algn="l"/>
            <a:r>
              <a:rPr lang="en-US" sz="1600" dirty="0"/>
              <a:t>Mohamed Boussaïd, conseil</a:t>
            </a:r>
            <a:r>
              <a:rPr lang="fr-CA" sz="1600" noProof="0" dirty="0"/>
              <a:t>l</a:t>
            </a:r>
            <a:r>
              <a:rPr lang="en-US" sz="1600" dirty="0"/>
              <a:t>er en SST à la FSSS 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342C9F1-0062-B699-317A-DD9DF05B3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EBF3B2CF-89ED-48BB-A58A-68404CAB6DF4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defTabSz="914400">
                <a:spcAft>
                  <a:spcPts val="600"/>
                </a:spcAft>
              </a:pPr>
              <a:t>1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5" name="Image 2" descr="Une image contenant texte, logo, Police, symbole&#10;&#10;Description générée automatiquement">
            <a:extLst>
              <a:ext uri="{FF2B5EF4-FFF2-40B4-BE49-F238E27FC236}">
                <a16:creationId xmlns:a16="http://schemas.microsoft.com/office/drawing/2014/main" id="{19D74633-40EC-81C0-4B57-F94675EAA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0540" y="737537"/>
            <a:ext cx="1626598" cy="673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2924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96EA897-1E4B-0CC4-EA07-A7D16F0D3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6501" y="489508"/>
            <a:ext cx="5754896" cy="1667569"/>
          </a:xfrm>
        </p:spPr>
        <p:txBody>
          <a:bodyPr anchor="b">
            <a:normAutofit/>
          </a:bodyPr>
          <a:lstStyle/>
          <a:p>
            <a:r>
              <a:rPr lang="fr-CA" sz="4000" b="1" dirty="0"/>
              <a:t>Déclarer, c’est identifier </a:t>
            </a:r>
            <a:br>
              <a:rPr lang="fr-CA" sz="4000" b="1" dirty="0"/>
            </a:br>
            <a:endParaRPr lang="fr-CA" sz="4000" b="1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9396261-190B-776D-59D9-A8B2CDA8C7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130" y="1283282"/>
            <a:ext cx="3876165" cy="3859741"/>
          </a:xfrm>
          <a:prstGeom prst="rect">
            <a:avLst/>
          </a:prstGeom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4BE37E4-A021-0723-F8CB-425A1671E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6502" y="2405894"/>
            <a:ext cx="5754896" cy="319746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r-CA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lang="fr-CA" sz="2000" dirty="0"/>
          </a:p>
          <a:p>
            <a:endParaRPr lang="fr-CA" sz="2000" dirty="0"/>
          </a:p>
          <a:p>
            <a:pPr marL="0" indent="0">
              <a:buNone/>
            </a:pPr>
            <a:r>
              <a:rPr lang="fr-CA" sz="2000" dirty="0"/>
              <a:t>Dans une démarche de </a:t>
            </a:r>
            <a:r>
              <a:rPr lang="fr-CA" sz="2000" i="1" dirty="0"/>
              <a:t>prévention</a:t>
            </a:r>
            <a:r>
              <a:rPr lang="fr-CA" sz="2000" dirty="0"/>
              <a:t>, on veut pouvoir identifier </a:t>
            </a:r>
            <a:r>
              <a:rPr lang="fr-CA" sz="2000" b="1" i="1" dirty="0"/>
              <a:t>les situations ou les événements à risque de causer des accidents</a:t>
            </a:r>
            <a:r>
              <a:rPr lang="fr-CA" sz="2000" i="1" dirty="0"/>
              <a:t>, </a:t>
            </a:r>
            <a:r>
              <a:rPr lang="fr-CA" sz="2000" dirty="0"/>
              <a:t>pas seulement les accidents qui causent une lésion </a:t>
            </a:r>
          </a:p>
          <a:p>
            <a:pPr marL="0" indent="0">
              <a:buNone/>
            </a:pPr>
            <a:endParaRPr lang="fr-CA" sz="2000" kern="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1FF354C-CB28-7BDB-50F5-D4D7A14F6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BF3B2CF-89ED-48BB-A58A-68404CAB6DF4}" type="slidenum">
              <a:rPr lang="fr-CA" sz="11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2</a:t>
            </a:fld>
            <a:endParaRPr lang="fr-CA" sz="11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8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A578BE-8CCC-77B3-B94D-CBEF6E95F2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EA783AA-0695-7EE4-4265-3A0728616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03DC2D3-3E13-4D14-6668-0FCE5DBCF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8826" y="545860"/>
            <a:ext cx="5496675" cy="1667569"/>
          </a:xfrm>
        </p:spPr>
        <p:txBody>
          <a:bodyPr anchor="b">
            <a:normAutofit fontScale="90000"/>
          </a:bodyPr>
          <a:lstStyle/>
          <a:p>
            <a:br>
              <a:rPr lang="fr-CA" b="1" dirty="0"/>
            </a:br>
            <a:r>
              <a:rPr lang="fr-CA" b="1" dirty="0"/>
              <a:t>Incidents et accidents </a:t>
            </a:r>
            <a:br>
              <a:rPr lang="fr-CA" sz="4000" dirty="0"/>
            </a:br>
            <a:endParaRPr lang="fr-CA" sz="4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634281-B084-DF38-2809-2EDE2AC33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9450" y="2426442"/>
            <a:ext cx="3444757" cy="319746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r-CA" sz="2000" dirty="0"/>
              <a:t>« Passé proche » </a:t>
            </a:r>
          </a:p>
          <a:p>
            <a:pPr marL="0" indent="0">
              <a:buNone/>
            </a:pPr>
            <a:r>
              <a:rPr lang="fr-CA" sz="2000" dirty="0"/>
              <a:t>Situations  dangereuses</a:t>
            </a:r>
          </a:p>
          <a:p>
            <a:pPr marL="0" indent="0">
              <a:buNone/>
            </a:pPr>
            <a:r>
              <a:rPr lang="fr-CA" sz="2000" dirty="0"/>
              <a:t>Accident sans perte de temps</a:t>
            </a:r>
          </a:p>
          <a:p>
            <a:pPr marL="0" indent="0">
              <a:buNone/>
            </a:pPr>
            <a:r>
              <a:rPr lang="fr-CA" sz="2000" dirty="0"/>
              <a:t>Incidents, même mineurs </a:t>
            </a:r>
          </a:p>
          <a:p>
            <a:pPr marL="0" indent="0">
              <a:buNone/>
            </a:pPr>
            <a:r>
              <a:rPr lang="fr-CA" sz="2000" dirty="0"/>
              <a:t> </a:t>
            </a:r>
          </a:p>
          <a:p>
            <a:pPr marL="0" indent="0">
              <a:buNone/>
            </a:pPr>
            <a:r>
              <a:rPr lang="fr-CA" sz="2000" b="1" dirty="0">
                <a:solidFill>
                  <a:srgbClr val="00B050"/>
                </a:solidFill>
              </a:rPr>
              <a:t>À déclarer à l’employeur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ADAE9B2-51F2-FD69-BB51-6F9E7585A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6874D0C-9751-7522-7F72-9D091A789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D850677-BAD8-9980-647C-F6CA19A07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BF3B2CF-89ED-48BB-A58A-68404CAB6DF4}" type="slidenum">
              <a:rPr lang="fr-CA" sz="11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3</a:t>
            </a:fld>
            <a:endParaRPr lang="fr-CA" sz="1100">
              <a:solidFill>
                <a:srgbClr val="FFFFFF"/>
              </a:solidFill>
            </a:endParaRP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713845D9-D224-17B4-3FBD-6C9FE7A85E51}"/>
              </a:ext>
            </a:extLst>
          </p:cNvPr>
          <p:cNvSpPr txBox="1">
            <a:spLocks/>
          </p:cNvSpPr>
          <p:nvPr/>
        </p:nvSpPr>
        <p:spPr>
          <a:xfrm>
            <a:off x="6200965" y="2280891"/>
            <a:ext cx="3693048" cy="31974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CA" sz="2000" dirty="0"/>
              <a:t>Dans le cas d’un événement qui cause une lésion, la travailleuse ou le travailleur doit s’absenter.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CA" sz="2000" dirty="0"/>
          </a:p>
          <a:p>
            <a:pPr marL="0" indent="0">
              <a:buFont typeface="Arial" panose="020B0604020202020204" pitchFamily="34" charset="0"/>
              <a:buNone/>
            </a:pPr>
            <a:endParaRPr lang="fr-CA" sz="2000" dirty="0"/>
          </a:p>
          <a:p>
            <a:pPr marL="0" indent="0">
              <a:buFont typeface="Arial" panose="020B0604020202020204" pitchFamily="34" charset="0"/>
              <a:buNone/>
            </a:pPr>
            <a:endParaRPr lang="fr-CA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r-CA" sz="2000" b="1" dirty="0">
                <a:solidFill>
                  <a:srgbClr val="00B050"/>
                </a:solidFill>
              </a:rPr>
              <a:t>À déclarer à l’employeur et à la CNESST</a:t>
            </a:r>
          </a:p>
        </p:txBody>
      </p:sp>
    </p:spTree>
    <p:extLst>
      <p:ext uri="{BB962C8B-B14F-4D97-AF65-F5344CB8AC3E}">
        <p14:creationId xmlns:p14="http://schemas.microsoft.com/office/powerpoint/2010/main" val="1861361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B09B2A-3DB1-ABCE-2AC1-E992FB757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5870536-67E4-A978-132F-404C5113C0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29DD85C-9470-7754-76A0-9BF4A165E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126" y="489508"/>
            <a:ext cx="11054993" cy="1667569"/>
          </a:xfrm>
        </p:spPr>
        <p:txBody>
          <a:bodyPr anchor="b">
            <a:normAutofit fontScale="90000"/>
          </a:bodyPr>
          <a:lstStyle/>
          <a:p>
            <a:pPr algn="ctr"/>
            <a:br>
              <a:rPr lang="fr-CA" dirty="0"/>
            </a:br>
            <a:r>
              <a:rPr lang="fr-CA" b="1" dirty="0"/>
              <a:t>Impact de la sous-déclaration </a:t>
            </a:r>
            <a:br>
              <a:rPr lang="fr-CA" sz="4000" dirty="0"/>
            </a:br>
            <a:endParaRPr lang="fr-CA" sz="4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FFE4399-4FC8-B25E-C45D-1700957AF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9450" y="2054831"/>
            <a:ext cx="9403768" cy="3569075"/>
          </a:xfrm>
        </p:spPr>
        <p:txBody>
          <a:bodyPr anchor="t">
            <a:normAutofit fontScale="85000" lnSpcReduction="20000"/>
          </a:bodyPr>
          <a:lstStyle/>
          <a:p>
            <a:pPr marL="0" indent="0">
              <a:buNone/>
            </a:pPr>
            <a:r>
              <a:rPr lang="fr-CA" sz="2000" b="1" dirty="0">
                <a:solidFill>
                  <a:srgbClr val="00B050"/>
                </a:solidFill>
              </a:rPr>
              <a:t>Déclarer, c’est :</a:t>
            </a:r>
          </a:p>
          <a:p>
            <a:pPr marL="0" indent="0">
              <a:buNone/>
            </a:pPr>
            <a:endParaRPr lang="fr-CA" sz="2000" dirty="0">
              <a:solidFill>
                <a:srgbClr val="00B050"/>
              </a:solidFill>
            </a:endParaRPr>
          </a:p>
          <a:p>
            <a:r>
              <a:rPr lang="fr-CA" sz="2000" dirty="0"/>
              <a:t>Réduire des accidents graves;</a:t>
            </a:r>
          </a:p>
          <a:p>
            <a:endParaRPr lang="fr-CA" sz="2000" dirty="0"/>
          </a:p>
          <a:p>
            <a:r>
              <a:rPr lang="fr-CA" sz="2000" dirty="0"/>
              <a:t>Participer au succès des mécanismes de prévention et de participation;</a:t>
            </a:r>
          </a:p>
          <a:p>
            <a:endParaRPr lang="fr-CA" sz="2000" dirty="0"/>
          </a:p>
          <a:p>
            <a:r>
              <a:rPr lang="fr-CA" sz="2000" dirty="0"/>
              <a:t>Implanter une culture de prévention;</a:t>
            </a:r>
          </a:p>
          <a:p>
            <a:endParaRPr lang="fr-CA" sz="2000" dirty="0"/>
          </a:p>
          <a:p>
            <a:r>
              <a:rPr lang="fr-CA" sz="2000" dirty="0"/>
              <a:t>Statistiques CNESST réelles;</a:t>
            </a:r>
          </a:p>
          <a:p>
            <a:pPr marL="0" indent="0">
              <a:buNone/>
            </a:pPr>
            <a:endParaRPr lang="fr-CA" sz="2000" dirty="0"/>
          </a:p>
          <a:p>
            <a:r>
              <a:rPr lang="fr-CA" sz="2000" dirty="0"/>
              <a:t>Impacts sur le dossier individuel (IRR,  Atteinte permanente, Indemnité décès…).</a:t>
            </a:r>
          </a:p>
          <a:p>
            <a:pPr marL="0" indent="0">
              <a:buNone/>
            </a:pPr>
            <a:endParaRPr lang="fr-CA" sz="2000" b="1" dirty="0">
              <a:solidFill>
                <a:srgbClr val="00B05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DC8A72F-794D-4E5D-41E2-806C03877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DA4ACD8-50CD-EAE1-1220-8044C9DA3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53972C3-6D43-CB92-6CFA-E5B8F75F5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BF3B2CF-89ED-48BB-A58A-68404CAB6DF4}" type="slidenum">
              <a:rPr lang="fr-CA" sz="11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4</a:t>
            </a:fld>
            <a:endParaRPr lang="fr-CA" sz="1100">
              <a:solidFill>
                <a:srgbClr val="FFFFFF"/>
              </a:solidFill>
            </a:endParaRP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73E5A871-2D8D-9D61-FA23-781A96B4B824}"/>
              </a:ext>
            </a:extLst>
          </p:cNvPr>
          <p:cNvSpPr txBox="1">
            <a:spLocks/>
          </p:cNvSpPr>
          <p:nvPr/>
        </p:nvSpPr>
        <p:spPr>
          <a:xfrm>
            <a:off x="571500" y="6034930"/>
            <a:ext cx="3228975" cy="115429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fr-CA" sz="1100" dirty="0"/>
            </a:br>
            <a:r>
              <a:rPr lang="fr-CA" sz="1100" b="1" dirty="0">
                <a:solidFill>
                  <a:schemeClr val="bg1"/>
                </a:solidFill>
              </a:rPr>
              <a:t>source: SSE-CSN</a:t>
            </a:r>
            <a:br>
              <a:rPr lang="fr-CA" sz="1700" b="1" dirty="0"/>
            </a:br>
            <a:br>
              <a:rPr lang="fr-CA" sz="1700" dirty="0"/>
            </a:br>
            <a:endParaRPr lang="fr-CA" sz="1700" dirty="0"/>
          </a:p>
        </p:txBody>
      </p:sp>
    </p:spTree>
    <p:extLst>
      <p:ext uri="{BB962C8B-B14F-4D97-AF65-F5344CB8AC3E}">
        <p14:creationId xmlns:p14="http://schemas.microsoft.com/office/powerpoint/2010/main" val="2875307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7AFD5A-3DE9-53F2-F1A7-E5CD1D769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6D2A94D-E1AA-F628-4969-158589E7AF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2F02004-74F6-4C70-2FF2-D06FE2051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126" y="489508"/>
            <a:ext cx="11054993" cy="1667569"/>
          </a:xfrm>
        </p:spPr>
        <p:txBody>
          <a:bodyPr anchor="b">
            <a:normAutofit fontScale="90000"/>
          </a:bodyPr>
          <a:lstStyle/>
          <a:p>
            <a:pPr algn="ctr"/>
            <a:br>
              <a:rPr lang="fr-CA" dirty="0"/>
            </a:br>
            <a:r>
              <a:rPr lang="fr-CA" b="1" dirty="0"/>
              <a:t>Autres impacts sur la société </a:t>
            </a:r>
            <a:br>
              <a:rPr lang="fr-CA" sz="4000" dirty="0"/>
            </a:br>
            <a:endParaRPr lang="fr-CA" sz="4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F28E30-EBB7-1768-0430-664D84A89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9450" y="2054831"/>
            <a:ext cx="9403768" cy="3569075"/>
          </a:xfrm>
        </p:spPr>
        <p:txBody>
          <a:bodyPr anchor="t">
            <a:normAutofit fontScale="70000" lnSpcReduction="20000"/>
          </a:bodyPr>
          <a:lstStyle/>
          <a:p>
            <a:pPr marL="0" indent="0">
              <a:buNone/>
            </a:pPr>
            <a:r>
              <a:rPr lang="fr-CA" sz="2000" b="1" dirty="0">
                <a:solidFill>
                  <a:srgbClr val="00B050"/>
                </a:solidFill>
              </a:rPr>
              <a:t>Sous déclarer, c’est influencer: </a:t>
            </a:r>
          </a:p>
          <a:p>
            <a:pPr marL="0" indent="0">
              <a:buNone/>
            </a:pPr>
            <a:endParaRPr lang="fr-CA" sz="2000" b="1" dirty="0">
              <a:solidFill>
                <a:srgbClr val="00B050"/>
              </a:solidFill>
            </a:endParaRPr>
          </a:p>
          <a:p>
            <a:r>
              <a:rPr lang="fr-CA" sz="2000" dirty="0"/>
              <a:t>Le choix et la priorité des recherches;</a:t>
            </a:r>
          </a:p>
          <a:p>
            <a:pPr marL="0" indent="0">
              <a:buNone/>
            </a:pPr>
            <a:endParaRPr lang="fr-CA" sz="2000" dirty="0"/>
          </a:p>
          <a:p>
            <a:r>
              <a:rPr lang="fr-CA" sz="2000" dirty="0"/>
              <a:t>Le classement des niveaux de risques par secteur;</a:t>
            </a:r>
          </a:p>
          <a:p>
            <a:pPr marL="0" indent="0">
              <a:buNone/>
            </a:pPr>
            <a:endParaRPr lang="fr-CA" sz="2000" dirty="0"/>
          </a:p>
          <a:p>
            <a:r>
              <a:rPr lang="fr-CA" sz="2000" dirty="0"/>
              <a:t>Les plans d’action de la CNESST;</a:t>
            </a:r>
          </a:p>
          <a:p>
            <a:pPr marL="0" indent="0">
              <a:buNone/>
            </a:pPr>
            <a:endParaRPr lang="fr-CA" sz="2000" dirty="0"/>
          </a:p>
          <a:p>
            <a:r>
              <a:rPr lang="fr-CA" sz="2000" dirty="0"/>
              <a:t>Les travaux règlementaires;</a:t>
            </a:r>
          </a:p>
          <a:p>
            <a:pPr marL="0" indent="0">
              <a:buNone/>
            </a:pPr>
            <a:endParaRPr lang="fr-CA" sz="2000" dirty="0"/>
          </a:p>
          <a:p>
            <a:r>
              <a:rPr lang="fr-CA" sz="2000" dirty="0"/>
              <a:t>Détournement des couts au système de soins publics et aux assurances collectives.</a:t>
            </a:r>
          </a:p>
          <a:p>
            <a:endParaRPr lang="fr-CA" sz="2000" dirty="0"/>
          </a:p>
          <a:p>
            <a:pPr marL="0" indent="0">
              <a:buNone/>
            </a:pPr>
            <a:r>
              <a:rPr lang="fr-CA" sz="2000" dirty="0"/>
              <a:t>  </a:t>
            </a:r>
          </a:p>
          <a:p>
            <a:pPr marL="0" indent="0">
              <a:buNone/>
            </a:pPr>
            <a:endParaRPr lang="fr-CA" sz="20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fr-CA" sz="2000" b="1" dirty="0">
              <a:solidFill>
                <a:srgbClr val="00B05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F982516-A837-610C-2A6F-8DE97DF358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8F09D84-F700-91C5-1F36-056FAB8D62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DCC2282-EFF3-4E72-0591-A1FD2FD34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BF3B2CF-89ED-48BB-A58A-68404CAB6DF4}" type="slidenum">
              <a:rPr lang="fr-CA" sz="11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5</a:t>
            </a:fld>
            <a:endParaRPr lang="fr-CA" sz="1100">
              <a:solidFill>
                <a:srgbClr val="FFFFFF"/>
              </a:solidFill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4A8B0050-C2F3-0F62-2C8C-461D1CFCBA6E}"/>
              </a:ext>
            </a:extLst>
          </p:cNvPr>
          <p:cNvSpPr txBox="1">
            <a:spLocks/>
          </p:cNvSpPr>
          <p:nvPr/>
        </p:nvSpPr>
        <p:spPr>
          <a:xfrm>
            <a:off x="904126" y="6034930"/>
            <a:ext cx="2896349" cy="115429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fr-CA" sz="1100" dirty="0"/>
            </a:br>
            <a:r>
              <a:rPr lang="fr-CA" sz="1100" b="1" dirty="0">
                <a:solidFill>
                  <a:schemeClr val="bg1"/>
                </a:solidFill>
              </a:rPr>
              <a:t>source: SSE-CSN</a:t>
            </a:r>
            <a:br>
              <a:rPr lang="fr-CA" sz="1700" b="1" dirty="0"/>
            </a:br>
            <a:br>
              <a:rPr lang="fr-CA" sz="1700" dirty="0"/>
            </a:br>
            <a:endParaRPr lang="fr-CA" sz="1700" dirty="0"/>
          </a:p>
        </p:txBody>
      </p:sp>
    </p:spTree>
    <p:extLst>
      <p:ext uri="{BB962C8B-B14F-4D97-AF65-F5344CB8AC3E}">
        <p14:creationId xmlns:p14="http://schemas.microsoft.com/office/powerpoint/2010/main" val="252898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BA21C8-26BA-9057-297B-3455955109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27371E6-EB11-F5EB-AF41-5151ED61D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FF9C65E-0FFA-99A7-A41C-3A4C94CFD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126" y="489508"/>
            <a:ext cx="11054993" cy="1667569"/>
          </a:xfrm>
        </p:spPr>
        <p:txBody>
          <a:bodyPr anchor="b">
            <a:normAutofit fontScale="90000"/>
          </a:bodyPr>
          <a:lstStyle/>
          <a:p>
            <a:pPr algn="ctr"/>
            <a:br>
              <a:rPr lang="fr-CA" dirty="0"/>
            </a:br>
            <a:r>
              <a:rPr lang="fr-CA" b="1" dirty="0"/>
              <a:t>Raisons de la sous-déclaration</a:t>
            </a:r>
            <a:br>
              <a:rPr lang="fr-CA" b="1" dirty="0"/>
            </a:br>
            <a:br>
              <a:rPr lang="fr-CA" sz="4000" dirty="0"/>
            </a:br>
            <a:endParaRPr lang="fr-CA" sz="4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D8EE04-8B22-167A-56E3-BFA924ACF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9450" y="2054831"/>
            <a:ext cx="9403768" cy="356907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fr-CA" sz="20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fr-CA" sz="2000" b="1" dirty="0">
              <a:solidFill>
                <a:srgbClr val="00B05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B7F527D-B0B0-E43D-31FB-A2B1D9ECA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8CE9CC5-D33A-553D-68DC-EC58C76AAC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3AFE7F7-534D-BFB1-4393-37BE730AF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BF3B2CF-89ED-48BB-A58A-68404CAB6DF4}" type="slidenum">
              <a:rPr lang="fr-CA" sz="11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6</a:t>
            </a:fld>
            <a:endParaRPr lang="fr-CA" sz="1100">
              <a:solidFill>
                <a:srgbClr val="FFFFFF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0C8A442-D5FD-F149-AA2E-E3E5BC08C8C0}"/>
              </a:ext>
            </a:extLst>
          </p:cNvPr>
          <p:cNvSpPr txBox="1"/>
          <p:nvPr/>
        </p:nvSpPr>
        <p:spPr>
          <a:xfrm>
            <a:off x="1438382" y="2144033"/>
            <a:ext cx="9596063" cy="37087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fr-CA" sz="1050" b="0" i="0" u="none" strike="noStrike" baseline="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endParaRPr lang="fr-CA" sz="1050" b="0" i="0" u="none" strike="noStrike" baseline="0" dirty="0">
              <a:latin typeface="Century Gothic" panose="020B0502020202020204" pitchFamily="34" charset="0"/>
            </a:endParaRPr>
          </a:p>
          <a:p>
            <a:pPr marL="285750" marR="0" indent="-285750" algn="l">
              <a:buFont typeface="Arial" panose="020B0604020202020204" pitchFamily="34" charset="0"/>
              <a:buChar char="•"/>
            </a:pPr>
            <a:r>
              <a:rPr lang="fr-CA" b="0" i="0" u="none" strike="noStrike" baseline="0" dirty="0">
                <a:solidFill>
                  <a:srgbClr val="404040"/>
                </a:solidFill>
              </a:rPr>
              <a:t>Minimisation de la gravité de l’incident ou  de la blessure</a:t>
            </a:r>
            <a:r>
              <a:rPr lang="fr-CA" dirty="0">
                <a:solidFill>
                  <a:srgbClr val="A42F10"/>
                </a:solidFill>
              </a:rPr>
              <a:t> (</a:t>
            </a:r>
            <a:r>
              <a:rPr lang="fr-CA">
                <a:solidFill>
                  <a:srgbClr val="404040"/>
                </a:solidFill>
              </a:rPr>
              <a:t>p</a:t>
            </a:r>
            <a:r>
              <a:rPr lang="fr-CA" b="0" i="0" u="none" strike="noStrike" baseline="0">
                <a:solidFill>
                  <a:srgbClr val="404040"/>
                </a:solidFill>
              </a:rPr>
              <a:t>ar la </a:t>
            </a:r>
            <a:r>
              <a:rPr lang="fr-CA" b="0" i="0" u="none" strike="noStrike" baseline="0" dirty="0">
                <a:solidFill>
                  <a:srgbClr val="404040"/>
                </a:solidFill>
              </a:rPr>
              <a:t>victime, ses collègues ou l'employeur);</a:t>
            </a:r>
          </a:p>
          <a:p>
            <a:pPr marL="285750" marR="0" indent="-285750" algn="l">
              <a:buFont typeface="Arial" panose="020B0604020202020204" pitchFamily="34" charset="0"/>
              <a:buChar char="•"/>
            </a:pPr>
            <a:endParaRPr lang="fr-CA" b="0" i="0" u="none" strike="noStrike" baseline="0" dirty="0">
              <a:solidFill>
                <a:srgbClr val="404040"/>
              </a:solidFill>
            </a:endParaRPr>
          </a:p>
          <a:p>
            <a:pPr marL="285750" marR="0" indent="-285750" algn="l">
              <a:buFont typeface="Arial" panose="020B0604020202020204" pitchFamily="34" charset="0"/>
              <a:buChar char="•"/>
            </a:pPr>
            <a:r>
              <a:rPr lang="fr-CA" b="0" i="0" u="none" strike="noStrike" baseline="0" dirty="0">
                <a:solidFill>
                  <a:srgbClr val="000000"/>
                </a:solidFill>
              </a:rPr>
              <a:t>Méconnaissance des droits et procédures;</a:t>
            </a:r>
          </a:p>
          <a:p>
            <a:pPr marL="285750" marR="0" indent="-285750" algn="l">
              <a:buFont typeface="Arial" panose="020B0604020202020204" pitchFamily="34" charset="0"/>
              <a:buChar char="•"/>
            </a:pPr>
            <a:endParaRPr lang="fr-CA" b="0" i="0" u="none" strike="noStrike" baseline="0" dirty="0">
              <a:solidFill>
                <a:srgbClr val="000000"/>
              </a:solidFill>
            </a:endParaRPr>
          </a:p>
          <a:p>
            <a:pPr marL="285750" marR="0" indent="-285750" algn="l">
              <a:buFont typeface="Arial" panose="020B0604020202020204" pitchFamily="34" charset="0"/>
              <a:buChar char="•"/>
            </a:pPr>
            <a:r>
              <a:rPr lang="fr-CA" dirty="0">
                <a:solidFill>
                  <a:srgbClr val="000000"/>
                </a:solidFill>
              </a:rPr>
              <a:t>D</a:t>
            </a:r>
            <a:r>
              <a:rPr lang="fr-CA" b="0" i="0" u="none" strike="noStrike" baseline="0" dirty="0">
                <a:solidFill>
                  <a:srgbClr val="000000"/>
                </a:solidFill>
              </a:rPr>
              <a:t>épassement de délais;</a:t>
            </a:r>
          </a:p>
          <a:p>
            <a:pPr marL="285750" marR="0" indent="-285750" algn="l">
              <a:buFont typeface="Arial" panose="020B0604020202020204" pitchFamily="34" charset="0"/>
              <a:buChar char="•"/>
            </a:pPr>
            <a:endParaRPr lang="fr-CA" dirty="0">
              <a:solidFill>
                <a:srgbClr val="000000"/>
              </a:solidFill>
            </a:endParaRPr>
          </a:p>
          <a:p>
            <a:pPr marL="285750" marR="0" indent="-285750" algn="l">
              <a:buFont typeface="Arial" panose="020B0604020202020204" pitchFamily="34" charset="0"/>
              <a:buChar char="•"/>
            </a:pPr>
            <a:r>
              <a:rPr lang="fr-CA" b="0" i="0" u="none" strike="noStrike" baseline="0" dirty="0">
                <a:solidFill>
                  <a:srgbClr val="000000"/>
                </a:solidFill>
              </a:rPr>
              <a:t>Complexité du processus, judiciarisation;</a:t>
            </a:r>
          </a:p>
          <a:p>
            <a:pPr marL="285750" marR="0" indent="-285750" algn="l">
              <a:buFont typeface="Arial" panose="020B0604020202020204" pitchFamily="34" charset="0"/>
              <a:buChar char="•"/>
            </a:pPr>
            <a:endParaRPr lang="fr-CA" b="0" i="0" u="none" strike="noStrike" baseline="0" dirty="0">
              <a:solidFill>
                <a:srgbClr val="000000"/>
              </a:solidFill>
            </a:endParaRPr>
          </a:p>
          <a:p>
            <a:pPr marL="285750" marR="0" indent="-285750" algn="l">
              <a:buFont typeface="Arial" panose="020B0604020202020204" pitchFamily="34" charset="0"/>
              <a:buChar char="•"/>
            </a:pPr>
            <a:r>
              <a:rPr lang="fr-CA" b="0" i="0" u="none" strike="noStrike" baseline="0" dirty="0">
                <a:solidFill>
                  <a:srgbClr val="000000"/>
                </a:solidFill>
              </a:rPr>
              <a:t>Bonnes assurances collectives;</a:t>
            </a:r>
          </a:p>
          <a:p>
            <a:pPr marL="285750" marR="0" indent="-285750" algn="l">
              <a:buFont typeface="Arial" panose="020B0604020202020204" pitchFamily="34" charset="0"/>
              <a:buChar char="•"/>
            </a:pPr>
            <a:endParaRPr lang="fr-CA" b="0" i="0" u="none" strike="noStrike" baseline="0" dirty="0">
              <a:solidFill>
                <a:srgbClr val="000000"/>
              </a:solidFill>
            </a:endParaRPr>
          </a:p>
          <a:p>
            <a:pPr marL="285750" marR="0" indent="-285750" algn="l">
              <a:buFont typeface="Arial" panose="020B0604020202020204" pitchFamily="34" charset="0"/>
              <a:buChar char="•"/>
            </a:pPr>
            <a:r>
              <a:rPr lang="fr-CA" b="0" i="0" u="none" strike="noStrike" baseline="0" dirty="0">
                <a:solidFill>
                  <a:srgbClr val="000000"/>
                </a:solidFill>
              </a:rPr>
              <a:t>Stigmatisation, peur de représailles</a:t>
            </a:r>
            <a:r>
              <a:rPr lang="fr-CA" dirty="0">
                <a:solidFill>
                  <a:srgbClr val="000000"/>
                </a:solidFill>
              </a:rPr>
              <a:t>.</a:t>
            </a:r>
            <a:endParaRPr lang="fr-CA" b="0" i="0" u="none" strike="noStrike" baseline="0" dirty="0">
              <a:solidFill>
                <a:srgbClr val="000000"/>
              </a:solidFill>
            </a:endParaRP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7E5E114A-A13F-4255-0A88-48AF09EABF5D}"/>
              </a:ext>
            </a:extLst>
          </p:cNvPr>
          <p:cNvSpPr txBox="1">
            <a:spLocks/>
          </p:cNvSpPr>
          <p:nvPr/>
        </p:nvSpPr>
        <p:spPr>
          <a:xfrm>
            <a:off x="571500" y="6034930"/>
            <a:ext cx="3228975" cy="115429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fr-CA" sz="1100" dirty="0"/>
            </a:br>
            <a:r>
              <a:rPr lang="fr-CA" sz="1100" b="1" dirty="0">
                <a:solidFill>
                  <a:schemeClr val="bg1"/>
                </a:solidFill>
              </a:rPr>
              <a:t>source: SSE-CSN</a:t>
            </a:r>
            <a:br>
              <a:rPr lang="fr-CA" sz="1700" b="1" dirty="0"/>
            </a:br>
            <a:br>
              <a:rPr lang="fr-CA" sz="1700" dirty="0"/>
            </a:br>
            <a:endParaRPr lang="fr-CA" sz="1700" dirty="0"/>
          </a:p>
        </p:txBody>
      </p:sp>
    </p:spTree>
    <p:extLst>
      <p:ext uri="{BB962C8B-B14F-4D97-AF65-F5344CB8AC3E}">
        <p14:creationId xmlns:p14="http://schemas.microsoft.com/office/powerpoint/2010/main" val="2364993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4A1169-503D-D84A-2155-B2015652C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502" y="2458688"/>
            <a:ext cx="11168747" cy="2332234"/>
          </a:xfrm>
        </p:spPr>
        <p:txBody>
          <a:bodyPr>
            <a:normAutofit/>
          </a:bodyPr>
          <a:lstStyle/>
          <a:p>
            <a:pPr algn="ctr"/>
            <a:r>
              <a:rPr lang="fr-CA" sz="7200" dirty="0"/>
              <a:t>Questions 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92FB9F-8052-2313-7457-B9169EBF5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7</a:t>
            </a:fld>
            <a:endParaRPr lang="fr-CA"/>
          </a:p>
        </p:txBody>
      </p:sp>
      <p:pic>
        <p:nvPicPr>
          <p:cNvPr id="4" name="Image 3" descr="Une image contenant conception&#10;&#10;Description générée automatiquement avec une confiance faible">
            <a:extLst>
              <a:ext uri="{FF2B5EF4-FFF2-40B4-BE49-F238E27FC236}">
                <a16:creationId xmlns:a16="http://schemas.microsoft.com/office/drawing/2014/main" id="{B7588A3B-EBE7-451E-67BE-171690195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912347" y="2543891"/>
            <a:ext cx="1396505" cy="1770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611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12630</TotalTime>
  <Words>317</Words>
  <Application>Microsoft Office PowerPoint</Application>
  <PresentationFormat>Grand écran</PresentationFormat>
  <Paragraphs>76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Century Gothic</vt:lpstr>
      <vt:lpstr>Office Theme</vt:lpstr>
      <vt:lpstr>Mardi SST      La déclaration au cœur de la prévention en santé et sécurité au travail    </vt:lpstr>
      <vt:lpstr>Déclarer, c’est identifier  </vt:lpstr>
      <vt:lpstr> Incidents et accidents  </vt:lpstr>
      <vt:lpstr> Impact de la sous-déclaration  </vt:lpstr>
      <vt:lpstr> Autres impacts sur la société  </vt:lpstr>
      <vt:lpstr> Raisons de la sous-déclaration  </vt:lpstr>
      <vt:lpstr>Questions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du rôle de l’équipe SST de la FSSS  Montréal le 13 mai 2024</dc:title>
  <dc:creator>Mohamed Boussaïd</dc:creator>
  <cp:lastModifiedBy>Mohamed Boussaïd</cp:lastModifiedBy>
  <cp:revision>27</cp:revision>
  <cp:lastPrinted>2024-09-30T14:56:15Z</cp:lastPrinted>
  <dcterms:created xsi:type="dcterms:W3CDTF">2024-05-10T00:13:20Z</dcterms:created>
  <dcterms:modified xsi:type="dcterms:W3CDTF">2026-04-27T22:46:49Z</dcterms:modified>
</cp:coreProperties>
</file>